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6.xml" ContentType="application/inkml+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media/image44.jpg" ContentType="image/png"/>
  <Override PartName="/ppt/notesSlides/notesSlide19.xml" ContentType="application/vnd.openxmlformats-officedocument.presentationml.notesSlide+xml"/>
  <Override PartName="/ppt/ink/ink8.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6" r:id="rId2"/>
    <p:sldId id="327" r:id="rId3"/>
    <p:sldId id="303" r:id="rId4"/>
    <p:sldId id="306" r:id="rId5"/>
    <p:sldId id="328" r:id="rId6"/>
    <p:sldId id="332" r:id="rId7"/>
    <p:sldId id="331" r:id="rId8"/>
    <p:sldId id="330" r:id="rId9"/>
    <p:sldId id="274" r:id="rId10"/>
    <p:sldId id="289" r:id="rId11"/>
    <p:sldId id="294" r:id="rId12"/>
    <p:sldId id="273" r:id="rId13"/>
    <p:sldId id="266" r:id="rId14"/>
    <p:sldId id="304" r:id="rId15"/>
    <p:sldId id="305" r:id="rId16"/>
    <p:sldId id="322" r:id="rId17"/>
    <p:sldId id="308" r:id="rId18"/>
    <p:sldId id="312" r:id="rId19"/>
    <p:sldId id="324" r:id="rId20"/>
    <p:sldId id="259" r:id="rId21"/>
    <p:sldId id="326" r:id="rId22"/>
    <p:sldId id="323" r:id="rId23"/>
    <p:sldId id="279" r:id="rId24"/>
    <p:sldId id="264" r:id="rId25"/>
    <p:sldId id="263" r:id="rId26"/>
    <p:sldId id="262" r:id="rId27"/>
    <p:sldId id="310" r:id="rId28"/>
    <p:sldId id="314" r:id="rId29"/>
    <p:sldId id="315" r:id="rId30"/>
    <p:sldId id="316" r:id="rId31"/>
    <p:sldId id="31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9C6D3-1438-420B-A99D-210E80CA6190}" v="1707" dt="2020-07-01T18:04:46.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5232" autoAdjust="0"/>
  </p:normalViewPr>
  <p:slideViewPr>
    <p:cSldViewPr snapToGrid="0">
      <p:cViewPr varScale="1">
        <p:scale>
          <a:sx n="123" d="100"/>
          <a:sy n="123" d="100"/>
        </p:scale>
        <p:origin x="10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ya" userId="10c89910-2772-42c2-85b0-9aedc7ba5cb8" providerId="ADAL" clId="{FA09C6D3-1438-420B-A99D-210E80CA6190}"/>
    <pc:docChg chg="undo custSel addSld delSld modSld sldOrd">
      <pc:chgData name="Bhavya" userId="10c89910-2772-42c2-85b0-9aedc7ba5cb8" providerId="ADAL" clId="{FA09C6D3-1438-420B-A99D-210E80CA6190}" dt="2020-07-01T18:05:59.625" v="3445" actId="1036"/>
      <pc:docMkLst>
        <pc:docMk/>
      </pc:docMkLst>
      <pc:sldChg chg="ord">
        <pc:chgData name="Bhavya" userId="10c89910-2772-42c2-85b0-9aedc7ba5cb8" providerId="ADAL" clId="{FA09C6D3-1438-420B-A99D-210E80CA6190}" dt="2020-07-01T16:17:32.723" v="3064"/>
        <pc:sldMkLst>
          <pc:docMk/>
          <pc:sldMk cId="2370519241" sldId="274"/>
        </pc:sldMkLst>
      </pc:sldChg>
      <pc:sldChg chg="addSp delSp modSp mod ord modAnim">
        <pc:chgData name="Bhavya" userId="10c89910-2772-42c2-85b0-9aedc7ba5cb8" providerId="ADAL" clId="{FA09C6D3-1438-420B-A99D-210E80CA6190}" dt="2020-07-01T15:52:06.455" v="2828" actId="20577"/>
        <pc:sldMkLst>
          <pc:docMk/>
          <pc:sldMk cId="2802992077" sldId="303"/>
        </pc:sldMkLst>
        <pc:spChg chg="mod">
          <ac:chgData name="Bhavya" userId="10c89910-2772-42c2-85b0-9aedc7ba5cb8" providerId="ADAL" clId="{FA09C6D3-1438-420B-A99D-210E80CA6190}" dt="2020-07-01T12:45:42.682" v="63" actId="20577"/>
          <ac:spMkLst>
            <pc:docMk/>
            <pc:sldMk cId="2802992077" sldId="303"/>
            <ac:spMk id="4" creationId="{85CD2134-703D-45AB-8788-7949E9E26341}"/>
          </ac:spMkLst>
        </pc:spChg>
        <pc:spChg chg="mod">
          <ac:chgData name="Bhavya" userId="10c89910-2772-42c2-85b0-9aedc7ba5cb8" providerId="ADAL" clId="{FA09C6D3-1438-420B-A99D-210E80CA6190}" dt="2020-07-01T15:52:06.455" v="2828" actId="20577"/>
          <ac:spMkLst>
            <pc:docMk/>
            <pc:sldMk cId="2802992077" sldId="303"/>
            <ac:spMk id="8" creationId="{3D192E1F-6AA9-4AED-9545-E1A3F73F62A5}"/>
          </ac:spMkLst>
        </pc:spChg>
        <pc:spChg chg="mod">
          <ac:chgData name="Bhavya" userId="10c89910-2772-42c2-85b0-9aedc7ba5cb8" providerId="ADAL" clId="{FA09C6D3-1438-420B-A99D-210E80CA6190}" dt="2020-07-01T15:25:56.420" v="1526" actId="255"/>
          <ac:spMkLst>
            <pc:docMk/>
            <pc:sldMk cId="2802992077" sldId="303"/>
            <ac:spMk id="9" creationId="{BC03569D-1CA4-4654-9DCE-5A1C83CCEE8B}"/>
          </ac:spMkLst>
        </pc:spChg>
        <pc:spChg chg="add del mod">
          <ac:chgData name="Bhavya" userId="10c89910-2772-42c2-85b0-9aedc7ba5cb8" providerId="ADAL" clId="{FA09C6D3-1438-420B-A99D-210E80CA6190}" dt="2020-07-01T15:12:19.743" v="892" actId="478"/>
          <ac:spMkLst>
            <pc:docMk/>
            <pc:sldMk cId="2802992077" sldId="303"/>
            <ac:spMk id="10" creationId="{E019040B-961C-43D1-B822-E387E37B1D91}"/>
          </ac:spMkLst>
        </pc:spChg>
        <pc:spChg chg="add mod">
          <ac:chgData name="Bhavya" userId="10c89910-2772-42c2-85b0-9aedc7ba5cb8" providerId="ADAL" clId="{FA09C6D3-1438-420B-A99D-210E80CA6190}" dt="2020-07-01T15:25:11.346" v="1520" actId="1076"/>
          <ac:spMkLst>
            <pc:docMk/>
            <pc:sldMk cId="2802992077" sldId="303"/>
            <ac:spMk id="11" creationId="{43D3A29F-1C08-4EFA-A909-1D2EF154DA8D}"/>
          </ac:spMkLst>
        </pc:spChg>
        <pc:picChg chg="add mod">
          <ac:chgData name="Bhavya" userId="10c89910-2772-42c2-85b0-9aedc7ba5cb8" providerId="ADAL" clId="{FA09C6D3-1438-420B-A99D-210E80CA6190}" dt="2020-07-01T15:11:56.419" v="890" actId="1076"/>
          <ac:picMkLst>
            <pc:docMk/>
            <pc:sldMk cId="2802992077" sldId="303"/>
            <ac:picMk id="3" creationId="{33C1F2D7-562C-4541-AF42-65A7DFBD6391}"/>
          </ac:picMkLst>
        </pc:picChg>
        <pc:picChg chg="del">
          <ac:chgData name="Bhavya" userId="10c89910-2772-42c2-85b0-9aedc7ba5cb8" providerId="ADAL" clId="{FA09C6D3-1438-420B-A99D-210E80CA6190}" dt="2020-07-01T15:11:15.890" v="883" actId="478"/>
          <ac:picMkLst>
            <pc:docMk/>
            <pc:sldMk cId="2802992077" sldId="303"/>
            <ac:picMk id="6" creationId="{0B16DB1C-8CEB-4E47-BFE9-CADE1187EA67}"/>
          </ac:picMkLst>
        </pc:picChg>
      </pc:sldChg>
      <pc:sldChg chg="modSp mod ord">
        <pc:chgData name="Bhavya" userId="10c89910-2772-42c2-85b0-9aedc7ba5cb8" providerId="ADAL" clId="{FA09C6D3-1438-420B-A99D-210E80CA6190}" dt="2020-07-01T16:18:18.194" v="3080"/>
        <pc:sldMkLst>
          <pc:docMk/>
          <pc:sldMk cId="1605277263" sldId="306"/>
        </pc:sldMkLst>
        <pc:spChg chg="mod">
          <ac:chgData name="Bhavya" userId="10c89910-2772-42c2-85b0-9aedc7ba5cb8" providerId="ADAL" clId="{FA09C6D3-1438-420B-A99D-210E80CA6190}" dt="2020-07-01T16:18:00.814" v="3078" actId="20577"/>
          <ac:spMkLst>
            <pc:docMk/>
            <pc:sldMk cId="1605277263" sldId="306"/>
            <ac:spMk id="19" creationId="{1145B1FC-8B5F-4A10-B215-C60705EDF134}"/>
          </ac:spMkLst>
        </pc:spChg>
      </pc:sldChg>
      <pc:sldChg chg="addSp delSp modSp add mod delAnim modAnim">
        <pc:chgData name="Bhavya" userId="10c89910-2772-42c2-85b0-9aedc7ba5cb8" providerId="ADAL" clId="{FA09C6D3-1438-420B-A99D-210E80CA6190}" dt="2020-07-01T16:21:59.569" v="3081" actId="33524"/>
        <pc:sldMkLst>
          <pc:docMk/>
          <pc:sldMk cId="3384410336" sldId="327"/>
        </pc:sldMkLst>
        <pc:spChg chg="mod">
          <ac:chgData name="Bhavya" userId="10c89910-2772-42c2-85b0-9aedc7ba5cb8" providerId="ADAL" clId="{FA09C6D3-1438-420B-A99D-210E80CA6190}" dt="2020-07-01T16:21:59.569" v="3081" actId="33524"/>
          <ac:spMkLst>
            <pc:docMk/>
            <pc:sldMk cId="3384410336" sldId="327"/>
            <ac:spMk id="2" creationId="{BBEC59E0-B689-4271-A73E-2A6BDD80B6D6}"/>
          </ac:spMkLst>
        </pc:spChg>
        <pc:spChg chg="mod topLvl">
          <ac:chgData name="Bhavya" userId="10c89910-2772-42c2-85b0-9aedc7ba5cb8" providerId="ADAL" clId="{FA09C6D3-1438-420B-A99D-210E80CA6190}" dt="2020-07-01T13:17:57.008" v="528" actId="164"/>
          <ac:spMkLst>
            <pc:docMk/>
            <pc:sldMk cId="3384410336" sldId="327"/>
            <ac:spMk id="8" creationId="{62CAAF9D-8BC5-4A40-8E44-FD1F26F625A2}"/>
          </ac:spMkLst>
        </pc:spChg>
        <pc:spChg chg="mod topLvl">
          <ac:chgData name="Bhavya" userId="10c89910-2772-42c2-85b0-9aedc7ba5cb8" providerId="ADAL" clId="{FA09C6D3-1438-420B-A99D-210E80CA6190}" dt="2020-07-01T13:17:57.008" v="528" actId="164"/>
          <ac:spMkLst>
            <pc:docMk/>
            <pc:sldMk cId="3384410336" sldId="327"/>
            <ac:spMk id="10" creationId="{E2DC3E71-A791-4C1F-A78C-DF7DB873A892}"/>
          </ac:spMkLst>
        </pc:spChg>
        <pc:spChg chg="mod topLvl">
          <ac:chgData name="Bhavya" userId="10c89910-2772-42c2-85b0-9aedc7ba5cb8" providerId="ADAL" clId="{FA09C6D3-1438-420B-A99D-210E80CA6190}" dt="2020-07-01T13:17:57.008" v="528" actId="164"/>
          <ac:spMkLst>
            <pc:docMk/>
            <pc:sldMk cId="3384410336" sldId="327"/>
            <ac:spMk id="11" creationId="{C636EF5F-0428-46CB-B1BA-E89372DF8AB1}"/>
          </ac:spMkLst>
        </pc:spChg>
        <pc:spChg chg="mod topLvl">
          <ac:chgData name="Bhavya" userId="10c89910-2772-42c2-85b0-9aedc7ba5cb8" providerId="ADAL" clId="{FA09C6D3-1438-420B-A99D-210E80CA6190}" dt="2020-07-01T13:17:57.008" v="528" actId="164"/>
          <ac:spMkLst>
            <pc:docMk/>
            <pc:sldMk cId="3384410336" sldId="327"/>
            <ac:spMk id="12" creationId="{34BA6C10-7B83-4395-9AD6-0FCD56714F20}"/>
          </ac:spMkLst>
        </pc:spChg>
        <pc:spChg chg="mod topLvl">
          <ac:chgData name="Bhavya" userId="10c89910-2772-42c2-85b0-9aedc7ba5cb8" providerId="ADAL" clId="{FA09C6D3-1438-420B-A99D-210E80CA6190}" dt="2020-07-01T13:17:57.008" v="528" actId="164"/>
          <ac:spMkLst>
            <pc:docMk/>
            <pc:sldMk cId="3384410336" sldId="327"/>
            <ac:spMk id="13" creationId="{63CCF95C-FD1A-45B4-90B9-EA5D282CE5F3}"/>
          </ac:spMkLst>
        </pc:spChg>
        <pc:spChg chg="del">
          <ac:chgData name="Bhavya" userId="10c89910-2772-42c2-85b0-9aedc7ba5cb8" providerId="ADAL" clId="{FA09C6D3-1438-420B-A99D-210E80CA6190}" dt="2020-07-01T12:53:46.889" v="198" actId="478"/>
          <ac:spMkLst>
            <pc:docMk/>
            <pc:sldMk cId="3384410336" sldId="327"/>
            <ac:spMk id="14" creationId="{5170A45D-678E-4B7C-B4CF-C321F198E255}"/>
          </ac:spMkLst>
        </pc:spChg>
        <pc:spChg chg="del">
          <ac:chgData name="Bhavya" userId="10c89910-2772-42c2-85b0-9aedc7ba5cb8" providerId="ADAL" clId="{FA09C6D3-1438-420B-A99D-210E80CA6190}" dt="2020-07-01T12:53:44.159" v="197" actId="478"/>
          <ac:spMkLst>
            <pc:docMk/>
            <pc:sldMk cId="3384410336" sldId="327"/>
            <ac:spMk id="15" creationId="{E44CC812-7E7B-4B76-8BB6-65EC8FF899D7}"/>
          </ac:spMkLst>
        </pc:spChg>
        <pc:spChg chg="del mod topLvl">
          <ac:chgData name="Bhavya" userId="10c89910-2772-42c2-85b0-9aedc7ba5cb8" providerId="ADAL" clId="{FA09C6D3-1438-420B-A99D-210E80CA6190}" dt="2020-07-01T12:57:27.423" v="233" actId="478"/>
          <ac:spMkLst>
            <pc:docMk/>
            <pc:sldMk cId="3384410336" sldId="327"/>
            <ac:spMk id="16" creationId="{50FA5FD3-7B4D-46EA-9388-792CF0981934}"/>
          </ac:spMkLst>
        </pc:spChg>
        <pc:spChg chg="del mod topLvl">
          <ac:chgData name="Bhavya" userId="10c89910-2772-42c2-85b0-9aedc7ba5cb8" providerId="ADAL" clId="{FA09C6D3-1438-420B-A99D-210E80CA6190}" dt="2020-07-01T12:57:37.647" v="239" actId="478"/>
          <ac:spMkLst>
            <pc:docMk/>
            <pc:sldMk cId="3384410336" sldId="327"/>
            <ac:spMk id="17" creationId="{EE4D3DA8-529F-41B5-B42C-9F9BAF2FFC96}"/>
          </ac:spMkLst>
        </pc:spChg>
        <pc:spChg chg="del mod topLvl">
          <ac:chgData name="Bhavya" userId="10c89910-2772-42c2-85b0-9aedc7ba5cb8" providerId="ADAL" clId="{FA09C6D3-1438-420B-A99D-210E80CA6190}" dt="2020-07-01T12:57:35.262" v="238" actId="478"/>
          <ac:spMkLst>
            <pc:docMk/>
            <pc:sldMk cId="3384410336" sldId="327"/>
            <ac:spMk id="18" creationId="{47486E07-F286-4432-BE66-29D841BAB17D}"/>
          </ac:spMkLst>
        </pc:spChg>
        <pc:spChg chg="mod">
          <ac:chgData name="Bhavya" userId="10c89910-2772-42c2-85b0-9aedc7ba5cb8" providerId="ADAL" clId="{FA09C6D3-1438-420B-A99D-210E80CA6190}" dt="2020-07-01T12:52:00.575" v="162" actId="20577"/>
          <ac:spMkLst>
            <pc:docMk/>
            <pc:sldMk cId="3384410336" sldId="327"/>
            <ac:spMk id="19" creationId="{1145B1FC-8B5F-4A10-B215-C60705EDF134}"/>
          </ac:spMkLst>
        </pc:spChg>
        <pc:spChg chg="del mod topLvl">
          <ac:chgData name="Bhavya" userId="10c89910-2772-42c2-85b0-9aedc7ba5cb8" providerId="ADAL" clId="{FA09C6D3-1438-420B-A99D-210E80CA6190}" dt="2020-07-01T12:57:33.830" v="237" actId="478"/>
          <ac:spMkLst>
            <pc:docMk/>
            <pc:sldMk cId="3384410336" sldId="327"/>
            <ac:spMk id="20" creationId="{528B77C4-D477-426A-B0C9-659ABE9121E3}"/>
          </ac:spMkLst>
        </pc:spChg>
        <pc:spChg chg="del">
          <ac:chgData name="Bhavya" userId="10c89910-2772-42c2-85b0-9aedc7ba5cb8" providerId="ADAL" clId="{FA09C6D3-1438-420B-A99D-210E80CA6190}" dt="2020-07-01T12:53:13.264" v="166" actId="478"/>
          <ac:spMkLst>
            <pc:docMk/>
            <pc:sldMk cId="3384410336" sldId="327"/>
            <ac:spMk id="21" creationId="{2E68E372-245A-44FC-828C-7197B96ABDC4}"/>
          </ac:spMkLst>
        </pc:spChg>
        <pc:spChg chg="mod">
          <ac:chgData name="Bhavya" userId="10c89910-2772-42c2-85b0-9aedc7ba5cb8" providerId="ADAL" clId="{FA09C6D3-1438-420B-A99D-210E80CA6190}" dt="2020-07-01T15:51:44.975" v="2817" actId="20577"/>
          <ac:spMkLst>
            <pc:docMk/>
            <pc:sldMk cId="3384410336" sldId="327"/>
            <ac:spMk id="22" creationId="{72FCB9E0-CE84-425E-B799-5920FD8E57C0}"/>
          </ac:spMkLst>
        </pc:spChg>
        <pc:spChg chg="del mod">
          <ac:chgData name="Bhavya" userId="10c89910-2772-42c2-85b0-9aedc7ba5cb8" providerId="ADAL" clId="{FA09C6D3-1438-420B-A99D-210E80CA6190}" dt="2020-07-01T12:53:11.910" v="165" actId="478"/>
          <ac:spMkLst>
            <pc:docMk/>
            <pc:sldMk cId="3384410336" sldId="327"/>
            <ac:spMk id="24" creationId="{CECA6901-04F7-4830-BCBB-54929031E8C1}"/>
          </ac:spMkLst>
        </pc:spChg>
        <pc:spChg chg="del">
          <ac:chgData name="Bhavya" userId="10c89910-2772-42c2-85b0-9aedc7ba5cb8" providerId="ADAL" clId="{FA09C6D3-1438-420B-A99D-210E80CA6190}" dt="2020-07-01T12:53:14.262" v="167" actId="478"/>
          <ac:spMkLst>
            <pc:docMk/>
            <pc:sldMk cId="3384410336" sldId="327"/>
            <ac:spMk id="25" creationId="{C85BEA8B-8011-4C2D-91FA-2189F45C616A}"/>
          </ac:spMkLst>
        </pc:spChg>
        <pc:spChg chg="del">
          <ac:chgData name="Bhavya" userId="10c89910-2772-42c2-85b0-9aedc7ba5cb8" providerId="ADAL" clId="{FA09C6D3-1438-420B-A99D-210E80CA6190}" dt="2020-07-01T12:53:15.777" v="168" actId="478"/>
          <ac:spMkLst>
            <pc:docMk/>
            <pc:sldMk cId="3384410336" sldId="327"/>
            <ac:spMk id="26" creationId="{DF67B4D8-1716-487C-BB0D-C1FC3B60D69C}"/>
          </ac:spMkLst>
        </pc:spChg>
        <pc:spChg chg="add mod ord">
          <ac:chgData name="Bhavya" userId="10c89910-2772-42c2-85b0-9aedc7ba5cb8" providerId="ADAL" clId="{FA09C6D3-1438-420B-A99D-210E80CA6190}" dt="2020-07-01T13:17:57.008" v="528" actId="164"/>
          <ac:spMkLst>
            <pc:docMk/>
            <pc:sldMk cId="3384410336" sldId="327"/>
            <ac:spMk id="27" creationId="{F83EC286-0328-46A0-A027-C35B7C1EA251}"/>
          </ac:spMkLst>
        </pc:spChg>
        <pc:spChg chg="add del mod">
          <ac:chgData name="Bhavya" userId="10c89910-2772-42c2-85b0-9aedc7ba5cb8" providerId="ADAL" clId="{FA09C6D3-1438-420B-A99D-210E80CA6190}" dt="2020-07-01T12:57:32.319" v="236" actId="478"/>
          <ac:spMkLst>
            <pc:docMk/>
            <pc:sldMk cId="3384410336" sldId="327"/>
            <ac:spMk id="29" creationId="{27F1C74A-4A45-407E-A8D6-415B1E009861}"/>
          </ac:spMkLst>
        </pc:spChg>
        <pc:spChg chg="add del mod">
          <ac:chgData name="Bhavya" userId="10c89910-2772-42c2-85b0-9aedc7ba5cb8" providerId="ADAL" clId="{FA09C6D3-1438-420B-A99D-210E80CA6190}" dt="2020-07-01T12:57:30.382" v="235" actId="478"/>
          <ac:spMkLst>
            <pc:docMk/>
            <pc:sldMk cId="3384410336" sldId="327"/>
            <ac:spMk id="30" creationId="{A44F028F-43A3-458D-806C-FAD926B62314}"/>
          </ac:spMkLst>
        </pc:spChg>
        <pc:spChg chg="add mod">
          <ac:chgData name="Bhavya" userId="10c89910-2772-42c2-85b0-9aedc7ba5cb8" providerId="ADAL" clId="{FA09C6D3-1438-420B-A99D-210E80CA6190}" dt="2020-07-01T13:17:57.008" v="528" actId="164"/>
          <ac:spMkLst>
            <pc:docMk/>
            <pc:sldMk cId="3384410336" sldId="327"/>
            <ac:spMk id="31" creationId="{86D73BA7-4D75-4100-9583-5E3C72954582}"/>
          </ac:spMkLst>
        </pc:spChg>
        <pc:grpChg chg="add mod">
          <ac:chgData name="Bhavya" userId="10c89910-2772-42c2-85b0-9aedc7ba5cb8" providerId="ADAL" clId="{FA09C6D3-1438-420B-A99D-210E80CA6190}" dt="2020-07-01T13:24:30.189" v="577" actId="1076"/>
          <ac:grpSpMkLst>
            <pc:docMk/>
            <pc:sldMk cId="3384410336" sldId="327"/>
            <ac:grpSpMk id="4" creationId="{1405887D-624E-474E-BF1E-679CFA06444D}"/>
          </ac:grpSpMkLst>
        </pc:grpChg>
        <pc:grpChg chg="del mod">
          <ac:chgData name="Bhavya" userId="10c89910-2772-42c2-85b0-9aedc7ba5cb8" providerId="ADAL" clId="{FA09C6D3-1438-420B-A99D-210E80CA6190}" dt="2020-07-01T12:53:57.046" v="199" actId="165"/>
          <ac:grpSpMkLst>
            <pc:docMk/>
            <pc:sldMk cId="3384410336" sldId="327"/>
            <ac:grpSpMk id="6" creationId="{5C25033B-6EC4-4B58-9C95-6000123EC499}"/>
          </ac:grpSpMkLst>
        </pc:grpChg>
        <pc:grpChg chg="del mod topLvl">
          <ac:chgData name="Bhavya" userId="10c89910-2772-42c2-85b0-9aedc7ba5cb8" providerId="ADAL" clId="{FA09C6D3-1438-420B-A99D-210E80CA6190}" dt="2020-07-01T12:54:02.350" v="200" actId="165"/>
          <ac:grpSpMkLst>
            <pc:docMk/>
            <pc:sldMk cId="3384410336" sldId="327"/>
            <ac:grpSpMk id="7" creationId="{7E82BE49-7C8B-47E5-A9D6-E47252591E1B}"/>
          </ac:grpSpMkLst>
        </pc:grpChg>
        <pc:picChg chg="del">
          <ac:chgData name="Bhavya" userId="10c89910-2772-42c2-85b0-9aedc7ba5cb8" providerId="ADAL" clId="{FA09C6D3-1438-420B-A99D-210E80CA6190}" dt="2020-07-01T12:53:08.269" v="163" actId="478"/>
          <ac:picMkLst>
            <pc:docMk/>
            <pc:sldMk cId="3384410336" sldId="327"/>
            <ac:picMk id="5" creationId="{77E1734D-62B1-4AFC-A292-F723A0F3B660}"/>
          </ac:picMkLst>
        </pc:picChg>
        <pc:cxnChg chg="mod topLvl">
          <ac:chgData name="Bhavya" userId="10c89910-2772-42c2-85b0-9aedc7ba5cb8" providerId="ADAL" clId="{FA09C6D3-1438-420B-A99D-210E80CA6190}" dt="2020-07-01T13:17:57.008" v="528" actId="164"/>
          <ac:cxnSpMkLst>
            <pc:docMk/>
            <pc:sldMk cId="3384410336" sldId="327"/>
            <ac:cxnSpMk id="9" creationId="{9622DB27-6095-4A1B-B9C1-E8B0B5994E45}"/>
          </ac:cxnSpMkLst>
        </pc:cxnChg>
      </pc:sldChg>
      <pc:sldChg chg="addSp modSp add mod modAnim">
        <pc:chgData name="Bhavya" userId="10c89910-2772-42c2-85b0-9aedc7ba5cb8" providerId="ADAL" clId="{FA09C6D3-1438-420B-A99D-210E80CA6190}" dt="2020-07-01T15:46:37.647" v="2704" actId="20577"/>
        <pc:sldMkLst>
          <pc:docMk/>
          <pc:sldMk cId="3813723822" sldId="328"/>
        </pc:sldMkLst>
        <pc:spChg chg="mod">
          <ac:chgData name="Bhavya" userId="10c89910-2772-42c2-85b0-9aedc7ba5cb8" providerId="ADAL" clId="{FA09C6D3-1438-420B-A99D-210E80CA6190}" dt="2020-07-01T12:59:24.303" v="270" actId="20577"/>
          <ac:spMkLst>
            <pc:docMk/>
            <pc:sldMk cId="3813723822" sldId="328"/>
            <ac:spMk id="4" creationId="{85CD2134-703D-45AB-8788-7949E9E26341}"/>
          </ac:spMkLst>
        </pc:spChg>
        <pc:spChg chg="add mod">
          <ac:chgData name="Bhavya" userId="10c89910-2772-42c2-85b0-9aedc7ba5cb8" providerId="ADAL" clId="{FA09C6D3-1438-420B-A99D-210E80CA6190}" dt="2020-07-01T15:46:37.647" v="2704" actId="20577"/>
          <ac:spMkLst>
            <pc:docMk/>
            <pc:sldMk cId="3813723822" sldId="328"/>
            <ac:spMk id="6" creationId="{76BFEC45-F6AE-49C0-936C-DEE92D576AD4}"/>
          </ac:spMkLst>
        </pc:spChg>
        <pc:spChg chg="mod">
          <ac:chgData name="Bhavya" userId="10c89910-2772-42c2-85b0-9aedc7ba5cb8" providerId="ADAL" clId="{FA09C6D3-1438-420B-A99D-210E80CA6190}" dt="2020-07-01T15:45:07.611" v="2609" actId="1076"/>
          <ac:spMkLst>
            <pc:docMk/>
            <pc:sldMk cId="3813723822" sldId="328"/>
            <ac:spMk id="8" creationId="{7CE2ADF6-BFEB-4EBD-9EDE-C7106721D71A}"/>
          </ac:spMkLst>
        </pc:spChg>
      </pc:sldChg>
      <pc:sldChg chg="modSp add del mod">
        <pc:chgData name="Bhavya" userId="10c89910-2772-42c2-85b0-9aedc7ba5cb8" providerId="ADAL" clId="{FA09C6D3-1438-420B-A99D-210E80CA6190}" dt="2020-07-01T16:48:08.579" v="3166" actId="47"/>
        <pc:sldMkLst>
          <pc:docMk/>
          <pc:sldMk cId="2556922307" sldId="329"/>
        </pc:sldMkLst>
        <pc:spChg chg="mod">
          <ac:chgData name="Bhavya" userId="10c89910-2772-42c2-85b0-9aedc7ba5cb8" providerId="ADAL" clId="{FA09C6D3-1438-420B-A99D-210E80CA6190}" dt="2020-07-01T12:59:12.192" v="253" actId="20577"/>
          <ac:spMkLst>
            <pc:docMk/>
            <pc:sldMk cId="2556922307" sldId="329"/>
            <ac:spMk id="4" creationId="{85CD2134-703D-45AB-8788-7949E9E26341}"/>
          </ac:spMkLst>
        </pc:spChg>
        <pc:spChg chg="mod">
          <ac:chgData name="Bhavya" userId="10c89910-2772-42c2-85b0-9aedc7ba5cb8" providerId="ADAL" clId="{FA09C6D3-1438-420B-A99D-210E80CA6190}" dt="2020-07-01T16:09:48.639" v="3062" actId="20577"/>
          <ac:spMkLst>
            <pc:docMk/>
            <pc:sldMk cId="2556922307" sldId="329"/>
            <ac:spMk id="8" creationId="{7CE2ADF6-BFEB-4EBD-9EDE-C7106721D71A}"/>
          </ac:spMkLst>
        </pc:spChg>
      </pc:sldChg>
      <pc:sldChg chg="addSp delSp modSp add mod modAnim">
        <pc:chgData name="Bhavya" userId="10c89910-2772-42c2-85b0-9aedc7ba5cb8" providerId="ADAL" clId="{FA09C6D3-1438-420B-A99D-210E80CA6190}" dt="2020-07-01T17:50:40.945" v="3428" actId="1076"/>
        <pc:sldMkLst>
          <pc:docMk/>
          <pc:sldMk cId="2212233854" sldId="330"/>
        </pc:sldMkLst>
        <pc:spChg chg="mod">
          <ac:chgData name="Bhavya" userId="10c89910-2772-42c2-85b0-9aedc7ba5cb8" providerId="ADAL" clId="{FA09C6D3-1438-420B-A99D-210E80CA6190}" dt="2020-07-01T13:06:01.311" v="301" actId="20577"/>
          <ac:spMkLst>
            <pc:docMk/>
            <pc:sldMk cId="2212233854" sldId="330"/>
            <ac:spMk id="4" creationId="{85CD2134-703D-45AB-8788-7949E9E26341}"/>
          </ac:spMkLst>
        </pc:spChg>
        <pc:spChg chg="add mod">
          <ac:chgData name="Bhavya" userId="10c89910-2772-42c2-85b0-9aedc7ba5cb8" providerId="ADAL" clId="{FA09C6D3-1438-420B-A99D-210E80CA6190}" dt="2020-07-01T17:50:40.945" v="3428" actId="1076"/>
          <ac:spMkLst>
            <pc:docMk/>
            <pc:sldMk cId="2212233854" sldId="330"/>
            <ac:spMk id="6" creationId="{636829D4-27F9-4163-8DE1-0FED20DC7997}"/>
          </ac:spMkLst>
        </pc:spChg>
        <pc:spChg chg="del mod">
          <ac:chgData name="Bhavya" userId="10c89910-2772-42c2-85b0-9aedc7ba5cb8" providerId="ADAL" clId="{FA09C6D3-1438-420B-A99D-210E80CA6190}" dt="2020-07-01T13:06:48.271" v="335" actId="478"/>
          <ac:spMkLst>
            <pc:docMk/>
            <pc:sldMk cId="2212233854" sldId="330"/>
            <ac:spMk id="8" creationId="{7CE2ADF6-BFEB-4EBD-9EDE-C7106721D71A}"/>
          </ac:spMkLst>
        </pc:spChg>
      </pc:sldChg>
      <pc:sldChg chg="addSp delSp modSp add mod">
        <pc:chgData name="Bhavya" userId="10c89910-2772-42c2-85b0-9aedc7ba5cb8" providerId="ADAL" clId="{FA09C6D3-1438-420B-A99D-210E80CA6190}" dt="2020-07-01T18:05:59.625" v="3445" actId="1036"/>
        <pc:sldMkLst>
          <pc:docMk/>
          <pc:sldMk cId="1580218652" sldId="331"/>
        </pc:sldMkLst>
        <pc:spChg chg="mod">
          <ac:chgData name="Bhavya" userId="10c89910-2772-42c2-85b0-9aedc7ba5cb8" providerId="ADAL" clId="{FA09C6D3-1438-420B-A99D-210E80CA6190}" dt="2020-07-01T18:05:59.625" v="3445" actId="1036"/>
          <ac:spMkLst>
            <pc:docMk/>
            <pc:sldMk cId="1580218652" sldId="331"/>
            <ac:spMk id="4" creationId="{85CD2134-703D-45AB-8788-7949E9E26341}"/>
          </ac:spMkLst>
        </pc:spChg>
        <pc:spChg chg="del">
          <ac:chgData name="Bhavya" userId="10c89910-2772-42c2-85b0-9aedc7ba5cb8" providerId="ADAL" clId="{FA09C6D3-1438-420B-A99D-210E80CA6190}" dt="2020-07-01T16:25:39.169" v="3082" actId="478"/>
          <ac:spMkLst>
            <pc:docMk/>
            <pc:sldMk cId="1580218652" sldId="331"/>
            <ac:spMk id="8" creationId="{7CE2ADF6-BFEB-4EBD-9EDE-C7106721D71A}"/>
          </ac:spMkLst>
        </pc:spChg>
        <pc:picChg chg="add del mod">
          <ac:chgData name="Bhavya" userId="10c89910-2772-42c2-85b0-9aedc7ba5cb8" providerId="ADAL" clId="{FA09C6D3-1438-420B-A99D-210E80CA6190}" dt="2020-07-01T17:43:24.189" v="3167" actId="478"/>
          <ac:picMkLst>
            <pc:docMk/>
            <pc:sldMk cId="1580218652" sldId="331"/>
            <ac:picMk id="5" creationId="{9A3F892F-840B-490E-AC00-D7E4728205B3}"/>
          </ac:picMkLst>
        </pc:picChg>
        <pc:picChg chg="add mod">
          <ac:chgData name="Bhavya" userId="10c89910-2772-42c2-85b0-9aedc7ba5cb8" providerId="ADAL" clId="{FA09C6D3-1438-420B-A99D-210E80CA6190}" dt="2020-07-01T18:05:39.054" v="3438" actId="1076"/>
          <ac:picMkLst>
            <pc:docMk/>
            <pc:sldMk cId="1580218652" sldId="331"/>
            <ac:picMk id="7" creationId="{631A28C9-2F57-4CBF-A139-2CC7CB795B26}"/>
          </ac:picMkLst>
        </pc:picChg>
        <pc:picChg chg="del">
          <ac:chgData name="Bhavya" userId="10c89910-2772-42c2-85b0-9aedc7ba5cb8" providerId="ADAL" clId="{FA09C6D3-1438-420B-A99D-210E80CA6190}" dt="2020-07-01T16:29:20.192" v="3088" actId="478"/>
          <ac:picMkLst>
            <pc:docMk/>
            <pc:sldMk cId="1580218652" sldId="331"/>
            <ac:picMk id="17" creationId="{659D0B29-B354-4048-AD4D-DAB24FE8587D}"/>
          </ac:picMkLst>
        </pc:picChg>
      </pc:sldChg>
      <pc:sldChg chg="addSp delSp modSp add mod">
        <pc:chgData name="Bhavya" userId="10c89910-2772-42c2-85b0-9aedc7ba5cb8" providerId="ADAL" clId="{FA09C6D3-1438-420B-A99D-210E80CA6190}" dt="2020-07-01T16:42:19.727" v="3165" actId="1076"/>
        <pc:sldMkLst>
          <pc:docMk/>
          <pc:sldMk cId="4181358571" sldId="332"/>
        </pc:sldMkLst>
        <pc:spChg chg="add mod">
          <ac:chgData name="Bhavya" userId="10c89910-2772-42c2-85b0-9aedc7ba5cb8" providerId="ADAL" clId="{FA09C6D3-1438-420B-A99D-210E80CA6190}" dt="2020-07-01T16:42:19.727" v="3165" actId="1076"/>
          <ac:spMkLst>
            <pc:docMk/>
            <pc:sldMk cId="4181358571" sldId="332"/>
            <ac:spMk id="6" creationId="{C2E9410F-7BE9-45D4-8731-9A7405E83E5F}"/>
          </ac:spMkLst>
        </pc:spChg>
        <pc:picChg chg="del">
          <ac:chgData name="Bhavya" userId="10c89910-2772-42c2-85b0-9aedc7ba5cb8" providerId="ADAL" clId="{FA09C6D3-1438-420B-A99D-210E80CA6190}" dt="2020-07-01T16:35:07.464" v="3091" actId="478"/>
          <ac:picMkLst>
            <pc:docMk/>
            <pc:sldMk cId="4181358571" sldId="332"/>
            <ac:picMk id="5" creationId="{9A3F892F-840B-490E-AC00-D7E4728205B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17:33:46.692"/>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05T21:03:27.734"/>
    </inkml:context>
    <inkml:brush xml:id="br0">
      <inkml:brushProperty name="width" value="0.05" units="cm"/>
      <inkml:brushProperty name="height" value="0.05"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9E842-1B71-4FDF-8546-7CFAC534C405}" type="datetimeFigureOut">
              <a:rPr lang="en-US" smtClean="0"/>
              <a:t>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D757D-DE5A-4CD1-82FB-678E1CF7B585}" type="slidenum">
              <a:rPr lang="en-US" smtClean="0"/>
              <a:t>‹#›</a:t>
            </a:fld>
            <a:endParaRPr lang="en-US"/>
          </a:p>
        </p:txBody>
      </p:sp>
    </p:spTree>
    <p:extLst>
      <p:ext uri="{BB962C8B-B14F-4D97-AF65-F5344CB8AC3E}">
        <p14:creationId xmlns:p14="http://schemas.microsoft.com/office/powerpoint/2010/main" val="3233809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nologyreview.com/s/603763/how-to-upgrade-judges-with-machine-learnin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technologyreview.com/s/604122/the-financial-world-wants-to-open-ais-black-boxe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a:t>
            </a:fld>
            <a:endParaRPr lang="en-US"/>
          </a:p>
        </p:txBody>
      </p:sp>
    </p:spTree>
    <p:extLst>
      <p:ext uri="{BB962C8B-B14F-4D97-AF65-F5344CB8AC3E}">
        <p14:creationId xmlns:p14="http://schemas.microsoft.com/office/powerpoint/2010/main" val="453913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E2F99B8-7893-4945-92B8-43E08A28EAD8}"/>
              </a:ext>
            </a:extLst>
          </p:cNvPr>
          <p:cNvSpPr>
            <a:spLocks noGrp="1"/>
          </p:cNvSpPr>
          <p:nvPr>
            <p:ph type="body" idx="1"/>
          </p:nvPr>
        </p:nvSpPr>
        <p:spPr/>
        <p:txBody>
          <a:bodyPr/>
          <a:lstStyle/>
          <a:p>
            <a:r>
              <a:rPr lang="en-US" dirty="0"/>
              <a:t>Human – intentional or unintentional </a:t>
            </a:r>
          </a:p>
          <a:p>
            <a:r>
              <a:rPr lang="en-US" sz="1200" b="0" i="0" u="none" strike="noStrike" kern="1200" baseline="0" dirty="0">
                <a:solidFill>
                  <a:schemeClr val="tx1"/>
                </a:solidFill>
                <a:latin typeface="+mn-lt"/>
                <a:ea typeface="+mn-ea"/>
                <a:cs typeface="+mn-cs"/>
              </a:rPr>
              <a:t>limited experience, implicit biases, or faulty probabilistic reasoning.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Data – historical reasons (Florida compass scores), data collection biases(stop n frisk)</a:t>
            </a:r>
            <a:endParaRPr lang="en-US" dirty="0"/>
          </a:p>
        </p:txBody>
      </p:sp>
    </p:spTree>
    <p:extLst>
      <p:ext uri="{BB962C8B-B14F-4D97-AF65-F5344CB8AC3E}">
        <p14:creationId xmlns:p14="http://schemas.microsoft.com/office/powerpoint/2010/main" val="104717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who gets a job interview, who </a:t>
            </a:r>
            <a:r>
              <a:rPr lang="en-US" sz="1200" b="0" i="0" u="none" strike="noStrike" kern="1200" dirty="0">
                <a:solidFill>
                  <a:schemeClr val="tx1"/>
                </a:solidFill>
                <a:effectLst/>
                <a:latin typeface="+mn-lt"/>
                <a:ea typeface="+mn-ea"/>
                <a:cs typeface="+mn-cs"/>
                <a:hlinkClick r:id="rId3"/>
              </a:rPr>
              <a:t>gets granted parole</a:t>
            </a:r>
            <a:r>
              <a:rPr lang="en-US" sz="1200" b="0" i="0" kern="1200" dirty="0">
                <a:solidFill>
                  <a:schemeClr val="tx1"/>
                </a:solidFill>
                <a:effectLst/>
                <a:latin typeface="+mn-lt"/>
                <a:ea typeface="+mn-ea"/>
                <a:cs typeface="+mn-cs"/>
              </a:rPr>
              <a:t>, and who </a:t>
            </a:r>
            <a:r>
              <a:rPr lang="en-US" sz="1200" b="0" i="0" u="none" strike="noStrike" kern="1200" dirty="0">
                <a:solidFill>
                  <a:schemeClr val="tx1"/>
                </a:solidFill>
                <a:effectLst/>
                <a:latin typeface="+mn-lt"/>
                <a:ea typeface="+mn-ea"/>
                <a:cs typeface="+mn-cs"/>
                <a:hlinkClick r:id="rId4"/>
              </a:rPr>
              <a:t>gets a loan</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12</a:t>
            </a:fld>
            <a:endParaRPr lang="en-US"/>
          </a:p>
        </p:txBody>
      </p:sp>
    </p:spTree>
    <p:extLst>
      <p:ext uri="{BB962C8B-B14F-4D97-AF65-F5344CB8AC3E}">
        <p14:creationId xmlns:p14="http://schemas.microsoft.com/office/powerpoint/2010/main" val="185010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13</a:t>
            </a:fld>
            <a:endParaRPr lang="en-US"/>
          </a:p>
        </p:txBody>
      </p:sp>
    </p:spTree>
    <p:extLst>
      <p:ext uri="{BB962C8B-B14F-4D97-AF65-F5344CB8AC3E}">
        <p14:creationId xmlns:p14="http://schemas.microsoft.com/office/powerpoint/2010/main" val="944971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14</a:t>
            </a:fld>
            <a:endParaRPr lang="en-US"/>
          </a:p>
        </p:txBody>
      </p:sp>
    </p:spTree>
    <p:extLst>
      <p:ext uri="{BB962C8B-B14F-4D97-AF65-F5344CB8AC3E}">
        <p14:creationId xmlns:p14="http://schemas.microsoft.com/office/powerpoint/2010/main" val="198828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15</a:t>
            </a:fld>
            <a:endParaRPr lang="en-US"/>
          </a:p>
        </p:txBody>
      </p:sp>
    </p:spTree>
    <p:extLst>
      <p:ext uri="{BB962C8B-B14F-4D97-AF65-F5344CB8AC3E}">
        <p14:creationId xmlns:p14="http://schemas.microsoft.com/office/powerpoint/2010/main" val="380270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16</a:t>
            </a:fld>
            <a:endParaRPr lang="en-US"/>
          </a:p>
        </p:txBody>
      </p:sp>
    </p:spTree>
    <p:extLst>
      <p:ext uri="{BB962C8B-B14F-4D97-AF65-F5344CB8AC3E}">
        <p14:creationId xmlns:p14="http://schemas.microsoft.com/office/powerpoint/2010/main" val="459754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word embedding is biased, then all downstream application will be </a:t>
            </a:r>
            <a:r>
              <a:rPr lang="en-US" dirty="0" err="1"/>
              <a:t>plaqued</a:t>
            </a:r>
            <a:endParaRPr lang="en-US" dirty="0"/>
          </a:p>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17</a:t>
            </a:fld>
            <a:endParaRPr lang="en-US"/>
          </a:p>
        </p:txBody>
      </p:sp>
    </p:spTree>
    <p:extLst>
      <p:ext uri="{BB962C8B-B14F-4D97-AF65-F5344CB8AC3E}">
        <p14:creationId xmlns:p14="http://schemas.microsoft.com/office/powerpoint/2010/main" val="1882300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18</a:t>
            </a:fld>
            <a:endParaRPr lang="en-US"/>
          </a:p>
        </p:txBody>
      </p:sp>
    </p:spTree>
    <p:extLst>
      <p:ext uri="{BB962C8B-B14F-4D97-AF65-F5344CB8AC3E}">
        <p14:creationId xmlns:p14="http://schemas.microsoft.com/office/powerpoint/2010/main" val="695323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“fairness through unawareness,” however, fails due to the existence of “redundant encodings.” Even if a particular attribute is not present in the data, combinations of other attributes can act as a proxy.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stage – data is modified</a:t>
            </a:r>
          </a:p>
          <a:p>
            <a:r>
              <a:rPr lang="en-US" sz="1200" b="0" i="0" kern="1200" dirty="0">
                <a:solidFill>
                  <a:schemeClr val="tx1"/>
                </a:solidFill>
                <a:effectLst/>
                <a:latin typeface="+mn-lt"/>
                <a:ea typeface="+mn-ea"/>
                <a:cs typeface="+mn-cs"/>
              </a:rPr>
              <a:t>Model – model is modified</a:t>
            </a:r>
          </a:p>
          <a:p>
            <a:r>
              <a:rPr lang="en-US" sz="1200" b="0" i="0" kern="1200" dirty="0">
                <a:solidFill>
                  <a:schemeClr val="tx1"/>
                </a:solidFill>
                <a:effectLst/>
                <a:latin typeface="+mn-lt"/>
                <a:ea typeface="+mn-ea"/>
                <a:cs typeface="+mn-cs"/>
              </a:rPr>
              <a:t>Interpretation – results are </a:t>
            </a:r>
            <a:r>
              <a:rPr lang="en-US" sz="1200" b="0" i="0" kern="1200" dirty="0" err="1">
                <a:solidFill>
                  <a:schemeClr val="tx1"/>
                </a:solidFill>
                <a:effectLst/>
                <a:latin typeface="+mn-lt"/>
                <a:ea typeface="+mn-ea"/>
                <a:cs typeface="+mn-cs"/>
              </a:rPr>
              <a:t>modeified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BD757D-DE5A-4CD1-82FB-678E1CF7B585}" type="slidenum">
              <a:rPr lang="en-US" smtClean="0"/>
              <a:t>20</a:t>
            </a:fld>
            <a:endParaRPr lang="en-US"/>
          </a:p>
        </p:txBody>
      </p:sp>
    </p:spTree>
    <p:extLst>
      <p:ext uri="{BB962C8B-B14F-4D97-AF65-F5344CB8AC3E}">
        <p14:creationId xmlns:p14="http://schemas.microsoft.com/office/powerpoint/2010/main" val="3016024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22</a:t>
            </a:fld>
            <a:endParaRPr lang="en-US"/>
          </a:p>
        </p:txBody>
      </p:sp>
    </p:spTree>
    <p:extLst>
      <p:ext uri="{BB962C8B-B14F-4D97-AF65-F5344CB8AC3E}">
        <p14:creationId xmlns:p14="http://schemas.microsoft.com/office/powerpoint/2010/main" val="185167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a:t>
            </a:fld>
            <a:endParaRPr lang="en-US"/>
          </a:p>
        </p:txBody>
      </p:sp>
    </p:spTree>
    <p:extLst>
      <p:ext uri="{BB962C8B-B14F-4D97-AF65-F5344CB8AC3E}">
        <p14:creationId xmlns:p14="http://schemas.microsoft.com/office/powerpoint/2010/main" val="1158329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lr>
                <a:srgbClr val="002060"/>
              </a:buClr>
              <a:buFont typeface="Wingdings" panose="05000000000000000000" pitchFamily="2" charset="2"/>
              <a:buChar char="§"/>
            </a:pPr>
            <a:r>
              <a:rPr lang="en-US" sz="1200" dirty="0"/>
              <a:t>Can be instrumental in auditing pretrained word embedding before deploying</a:t>
            </a:r>
          </a:p>
        </p:txBody>
      </p:sp>
      <p:sp>
        <p:nvSpPr>
          <p:cNvPr id="4" name="Slide Number Placeholder 3"/>
          <p:cNvSpPr>
            <a:spLocks noGrp="1"/>
          </p:cNvSpPr>
          <p:nvPr>
            <p:ph type="sldNum" sz="quarter" idx="10"/>
          </p:nvPr>
        </p:nvSpPr>
        <p:spPr/>
        <p:txBody>
          <a:bodyPr/>
          <a:lstStyle/>
          <a:p>
            <a:fld id="{8CBD757D-DE5A-4CD1-82FB-678E1CF7B585}" type="slidenum">
              <a:rPr lang="en-US" smtClean="0"/>
              <a:t>23</a:t>
            </a:fld>
            <a:endParaRPr lang="en-US"/>
          </a:p>
        </p:txBody>
      </p:sp>
    </p:spTree>
    <p:extLst>
      <p:ext uri="{BB962C8B-B14F-4D97-AF65-F5344CB8AC3E}">
        <p14:creationId xmlns:p14="http://schemas.microsoft.com/office/powerpoint/2010/main" val="390671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the students looking for some new interesting topic to work on, I  will recommend Algorithmic Bias.  It’s a hot topic these days &amp; the potential to have substantial social impact.</a:t>
            </a:r>
          </a:p>
          <a:p>
            <a:endParaRPr lang="en-US" dirty="0"/>
          </a:p>
          <a:p>
            <a:r>
              <a:rPr lang="en-US" dirty="0"/>
              <a:t>With that, I conclude my talk. Thank you very much!</a:t>
            </a:r>
          </a:p>
          <a:p>
            <a:r>
              <a:rPr lang="en-US" dirty="0"/>
              <a:t>I am open to questions</a:t>
            </a:r>
          </a:p>
        </p:txBody>
      </p:sp>
      <p:sp>
        <p:nvSpPr>
          <p:cNvPr id="4" name="Slide Number Placeholder 3"/>
          <p:cNvSpPr>
            <a:spLocks noGrp="1"/>
          </p:cNvSpPr>
          <p:nvPr>
            <p:ph type="sldNum" sz="quarter" idx="5"/>
          </p:nvPr>
        </p:nvSpPr>
        <p:spPr/>
        <p:txBody>
          <a:bodyPr/>
          <a:lstStyle/>
          <a:p>
            <a:fld id="{8CBD757D-DE5A-4CD1-82FB-678E1CF7B585}" type="slidenum">
              <a:rPr lang="en-US" smtClean="0"/>
              <a:t>25</a:t>
            </a:fld>
            <a:endParaRPr lang="en-US"/>
          </a:p>
        </p:txBody>
      </p:sp>
    </p:spTree>
    <p:extLst>
      <p:ext uri="{BB962C8B-B14F-4D97-AF65-F5344CB8AC3E}">
        <p14:creationId xmlns:p14="http://schemas.microsoft.com/office/powerpoint/2010/main" val="1534864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Bhavya Ghai, 3</a:t>
            </a:r>
            <a:r>
              <a:rPr lang="en-US" baseline="30000" dirty="0"/>
              <a:t>rd</a:t>
            </a:r>
            <a:r>
              <a:rPr lang="en-US" dirty="0"/>
              <a:t> year PhD student working with Prof Klaus Mueller.</a:t>
            </a:r>
          </a:p>
          <a:p>
            <a:r>
              <a:rPr lang="en-US" dirty="0"/>
              <a:t>Today, I will be talking about my ongoing research project, WEBVis</a:t>
            </a:r>
          </a:p>
          <a:p>
            <a:r>
              <a:rPr lang="en-US" dirty="0"/>
              <a:t>WEBVis stands for Word Embedding Bias Visualization</a:t>
            </a:r>
          </a:p>
          <a:p>
            <a:r>
              <a:rPr lang="en-US" dirty="0"/>
              <a:t>This work falls under the big umbrella of Algorithmic Bias</a:t>
            </a:r>
          </a:p>
          <a:p>
            <a:r>
              <a:rPr lang="en-US" dirty="0"/>
              <a:t>So lets first see what is algorithmic bias?</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27</a:t>
            </a:fld>
            <a:endParaRPr lang="en-US"/>
          </a:p>
        </p:txBody>
      </p:sp>
    </p:spTree>
    <p:extLst>
      <p:ext uri="{BB962C8B-B14F-4D97-AF65-F5344CB8AC3E}">
        <p14:creationId xmlns:p14="http://schemas.microsoft.com/office/powerpoint/2010/main" val="362434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28</a:t>
            </a:fld>
            <a:endParaRPr lang="en-US"/>
          </a:p>
        </p:txBody>
      </p:sp>
    </p:spTree>
    <p:extLst>
      <p:ext uri="{BB962C8B-B14F-4D97-AF65-F5344CB8AC3E}">
        <p14:creationId xmlns:p14="http://schemas.microsoft.com/office/powerpoint/2010/main" val="2363023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29</a:t>
            </a:fld>
            <a:endParaRPr lang="en-US"/>
          </a:p>
        </p:txBody>
      </p:sp>
    </p:spTree>
    <p:extLst>
      <p:ext uri="{BB962C8B-B14F-4D97-AF65-F5344CB8AC3E}">
        <p14:creationId xmlns:p14="http://schemas.microsoft.com/office/powerpoint/2010/main" val="1540629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 Human is always in control. We can monitor, intervene and override if needed</a:t>
            </a:r>
          </a:p>
          <a:p>
            <a:endParaRPr lang="en-US" dirty="0"/>
          </a:p>
          <a:p>
            <a:r>
              <a:rPr lang="en-US" dirty="0"/>
              <a:t>Domain knowledge -- Backend system relies only on numbers. Given a domain expert, our system can work on different problem domains</a:t>
            </a:r>
          </a:p>
          <a:p>
            <a:endParaRPr lang="en-US" dirty="0"/>
          </a:p>
          <a:p>
            <a:r>
              <a:rPr lang="en-US" dirty="0"/>
              <a:t>Education</a:t>
            </a:r>
          </a:p>
          <a:p>
            <a:r>
              <a:rPr lang="en-US" dirty="0"/>
              <a:t>Employment</a:t>
            </a:r>
          </a:p>
          <a:p>
            <a:endParaRPr lang="en-US" dirty="0"/>
          </a:p>
          <a:p>
            <a:r>
              <a:rPr lang="en-US" sz="1200" b="0" i="0" kern="1200" dirty="0">
                <a:solidFill>
                  <a:schemeClr val="tx1"/>
                </a:solidFill>
                <a:effectLst/>
                <a:latin typeface="+mn-lt"/>
                <a:ea typeface="+mn-ea"/>
                <a:cs typeface="+mn-cs"/>
              </a:rPr>
              <a:t>Our paper is by no means the final word on this important and complex topic. </a:t>
            </a:r>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30</a:t>
            </a:fld>
            <a:endParaRPr lang="en-US"/>
          </a:p>
        </p:txBody>
      </p:sp>
    </p:spTree>
    <p:extLst>
      <p:ext uri="{BB962C8B-B14F-4D97-AF65-F5344CB8AC3E}">
        <p14:creationId xmlns:p14="http://schemas.microsoft.com/office/powerpoint/2010/main" val="157446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28 members of Congress with publicly available mug shots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YouTube’s recommender algorithm has a bias toward inflammatory/extremist content. If you watch Donald trump rallies, you might end up with white extremist videos. If you watch </a:t>
            </a:r>
            <a:r>
              <a:rPr lang="en-US" sz="1200" b="0" i="0" kern="1200" dirty="0" err="1">
                <a:solidFill>
                  <a:schemeClr val="tx1"/>
                </a:solidFill>
                <a:effectLst/>
                <a:latin typeface="+mn-lt"/>
                <a:ea typeface="+mn-ea"/>
                <a:cs typeface="+mn-cs"/>
              </a:rPr>
              <a:t>vegatarina</a:t>
            </a:r>
            <a:r>
              <a:rPr lang="en-US" sz="1200" b="0" i="0" kern="1200" dirty="0">
                <a:solidFill>
                  <a:schemeClr val="tx1"/>
                </a:solidFill>
                <a:effectLst/>
                <a:latin typeface="+mn-lt"/>
                <a:ea typeface="+mn-ea"/>
                <a:cs typeface="+mn-cs"/>
              </a:rPr>
              <a:t> videos, it might lead you to veganism </a:t>
            </a:r>
            <a:endParaRPr lang="en-US" dirty="0"/>
          </a:p>
          <a:p>
            <a:endParaRPr lang="en-US" dirty="0"/>
          </a:p>
          <a:p>
            <a:r>
              <a:rPr lang="en-US" dirty="0"/>
              <a:t>Amazon launched same day delivery feature &amp; high return customers. All the left out neighborhoods were black. </a:t>
            </a:r>
          </a:p>
          <a:p>
            <a:r>
              <a:rPr lang="en-US" dirty="0"/>
              <a:t> </a:t>
            </a:r>
          </a:p>
          <a:p>
            <a:r>
              <a:rPr lang="en-US" dirty="0"/>
              <a:t>Our society has given huge sacrifices to reach where we are today and we can’t let algorithms make our world more racist, sexist and stereotypical. </a:t>
            </a:r>
          </a:p>
        </p:txBody>
      </p:sp>
      <p:sp>
        <p:nvSpPr>
          <p:cNvPr id="4" name="Slide Number Placeholder 3"/>
          <p:cNvSpPr>
            <a:spLocks noGrp="1"/>
          </p:cNvSpPr>
          <p:nvPr>
            <p:ph type="sldNum" sz="quarter" idx="10"/>
          </p:nvPr>
        </p:nvSpPr>
        <p:spPr/>
        <p:txBody>
          <a:bodyPr/>
          <a:lstStyle/>
          <a:p>
            <a:fld id="{8CBD757D-DE5A-4CD1-82FB-678E1CF7B585}" type="slidenum">
              <a:rPr lang="en-US" smtClean="0"/>
              <a:t>3</a:t>
            </a:fld>
            <a:endParaRPr lang="en-US"/>
          </a:p>
        </p:txBody>
      </p:sp>
    </p:spTree>
    <p:extLst>
      <p:ext uri="{BB962C8B-B14F-4D97-AF65-F5344CB8AC3E}">
        <p14:creationId xmlns:p14="http://schemas.microsoft.com/office/powerpoint/2010/main" val="2105530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4</a:t>
            </a:fld>
            <a:endParaRPr lang="en-US"/>
          </a:p>
        </p:txBody>
      </p:sp>
    </p:spTree>
    <p:extLst>
      <p:ext uri="{BB962C8B-B14F-4D97-AF65-F5344CB8AC3E}">
        <p14:creationId xmlns:p14="http://schemas.microsoft.com/office/powerpoint/2010/main" val="3008261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5</a:t>
            </a:fld>
            <a:endParaRPr lang="en-US"/>
          </a:p>
        </p:txBody>
      </p:sp>
    </p:spTree>
    <p:extLst>
      <p:ext uri="{BB962C8B-B14F-4D97-AF65-F5344CB8AC3E}">
        <p14:creationId xmlns:p14="http://schemas.microsoft.com/office/powerpoint/2010/main" val="211958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6</a:t>
            </a:fld>
            <a:endParaRPr lang="en-US"/>
          </a:p>
        </p:txBody>
      </p:sp>
    </p:spTree>
    <p:extLst>
      <p:ext uri="{BB962C8B-B14F-4D97-AF65-F5344CB8AC3E}">
        <p14:creationId xmlns:p14="http://schemas.microsoft.com/office/powerpoint/2010/main" val="473187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7</a:t>
            </a:fld>
            <a:endParaRPr lang="en-US"/>
          </a:p>
        </p:txBody>
      </p:sp>
    </p:spTree>
    <p:extLst>
      <p:ext uri="{BB962C8B-B14F-4D97-AF65-F5344CB8AC3E}">
        <p14:creationId xmlns:p14="http://schemas.microsoft.com/office/powerpoint/2010/main" val="242118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embedding reflect values,  of society</a:t>
            </a:r>
          </a:p>
        </p:txBody>
      </p:sp>
      <p:sp>
        <p:nvSpPr>
          <p:cNvPr id="4" name="Slide Number Placeholder 3"/>
          <p:cNvSpPr>
            <a:spLocks noGrp="1"/>
          </p:cNvSpPr>
          <p:nvPr>
            <p:ph type="sldNum" sz="quarter" idx="10"/>
          </p:nvPr>
        </p:nvSpPr>
        <p:spPr/>
        <p:txBody>
          <a:bodyPr/>
          <a:lstStyle/>
          <a:p>
            <a:fld id="{8CBD757D-DE5A-4CD1-82FB-678E1CF7B585}" type="slidenum">
              <a:rPr lang="en-US" smtClean="0"/>
              <a:t>8</a:t>
            </a:fld>
            <a:endParaRPr lang="en-US"/>
          </a:p>
        </p:txBody>
      </p:sp>
    </p:spTree>
    <p:extLst>
      <p:ext uri="{BB962C8B-B14F-4D97-AF65-F5344CB8AC3E}">
        <p14:creationId xmlns:p14="http://schemas.microsoft.com/office/powerpoint/2010/main" val="1212979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definitions of fairness and every paper talks about one definition or other so all of the results can be questioned</a:t>
            </a:r>
          </a:p>
          <a:p>
            <a:r>
              <a:rPr lang="en-US" dirty="0"/>
              <a:t>Fairness – Without a concrete definition of bias, how can you model it correctly. Different research groups are not on the same page.</a:t>
            </a:r>
          </a:p>
          <a:p>
            <a:r>
              <a:rPr lang="en-US" dirty="0"/>
              <a:t>Transparency – Given a decision, we can’t ask why? </a:t>
            </a:r>
          </a:p>
          <a:p>
            <a:r>
              <a:rPr lang="en-US" dirty="0"/>
              <a:t>Accountability – Who’s responsible? Can be we punish algorithm? Should we punish its developers (who can’t fully understand its </a:t>
            </a:r>
            <a:r>
              <a:rPr lang="en-US" dirty="0" err="1"/>
              <a:t>behaviour</a:t>
            </a:r>
            <a:r>
              <a:rPr lang="en-US" dirty="0"/>
              <a:t>)? </a:t>
            </a:r>
          </a:p>
          <a:p>
            <a:r>
              <a:rPr lang="en-US" dirty="0"/>
              <a:t>Domain knowledge – Deep learning models are just mathematical formulations which can be useful sometimes. They don’t understand emotions, cultures, human values,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 Given that these algorithms </a:t>
            </a:r>
            <a:r>
              <a:rPr lang="en-US" dirty="0" err="1"/>
              <a:t>mighn’t</a:t>
            </a:r>
            <a:r>
              <a:rPr lang="en-US" dirty="0"/>
              <a:t> be fair. We can’t ask them any questions. We can’t punish them either. Can we trust them?</a:t>
            </a:r>
          </a:p>
          <a:p>
            <a:endParaRPr lang="en-US" dirty="0"/>
          </a:p>
        </p:txBody>
      </p:sp>
      <p:sp>
        <p:nvSpPr>
          <p:cNvPr id="4" name="Slide Number Placeholder 3"/>
          <p:cNvSpPr>
            <a:spLocks noGrp="1"/>
          </p:cNvSpPr>
          <p:nvPr>
            <p:ph type="sldNum" sz="quarter" idx="10"/>
          </p:nvPr>
        </p:nvSpPr>
        <p:spPr/>
        <p:txBody>
          <a:bodyPr/>
          <a:lstStyle/>
          <a:p>
            <a:fld id="{8CBD757D-DE5A-4CD1-82FB-678E1CF7B585}" type="slidenum">
              <a:rPr lang="en-US" smtClean="0"/>
              <a:t>10</a:t>
            </a:fld>
            <a:endParaRPr lang="en-US"/>
          </a:p>
        </p:txBody>
      </p:sp>
    </p:spTree>
    <p:extLst>
      <p:ext uri="{BB962C8B-B14F-4D97-AF65-F5344CB8AC3E}">
        <p14:creationId xmlns:p14="http://schemas.microsoft.com/office/powerpoint/2010/main" val="199393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73B8-1724-4579-AB54-A130814305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947A30-14C4-401A-8AE0-36DB00B468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40CBEF-8967-42AC-BE36-7435E820DD79}"/>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20731941-9699-43CA-8D6A-CD3F314C1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766BE-AC42-44B1-AF09-E49CC75888F0}"/>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69485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3454-7DD5-427A-A458-89709875E6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077188-53E6-492A-AA45-9FBC80F9CCB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3F42B-84C5-40C9-A768-8FB0B10D9304}"/>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146838F3-2934-4799-8CC7-8AE2DEA462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5B173-D98D-4F9C-8ED5-1EBFC1B9C5A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455553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1BAF99-4153-4340-ABE9-DD6ADC8D42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3C3C99-C7BD-41B1-B59F-11C1047C1B1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71909-C506-47A2-9A72-8A426E853702}"/>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13EEBB2B-4AC6-4D17-B79C-D8C2BB8DE4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E6392-2F14-49CB-AD4D-4B0500E86C53}"/>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98772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67F7-12EB-4485-AA00-DFEE7D531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BADA7-C84B-41D1-A46D-1E745DD851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6D05F-997B-424F-9746-1D501F25754A}"/>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72CA58D0-97D7-480D-BD8D-A3B9C58F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48EC6-21A6-4E16-ACA8-C56B79544495}"/>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89746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24D74-E32F-4182-A687-6243E374E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089F6-5736-4206-BE92-26C2A0CC4D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B4E80E-1C34-4080-9A04-BCE84D690565}"/>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E1E50435-F5AF-49BC-9934-2A0C722F2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19BC3E-B95C-44FB-9DD3-2F4C127A97FA}"/>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190524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FD2D-5D36-4FD9-98BF-4A37EB6EA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0B269D-203D-42CC-A13F-55D84538C8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F677D-F948-47B4-BA10-A5F049D783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7E9AE-0BB3-4E35-B1FC-DA05154318F3}"/>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6" name="Footer Placeholder 5">
            <a:extLst>
              <a:ext uri="{FF2B5EF4-FFF2-40B4-BE49-F238E27FC236}">
                <a16:creationId xmlns:a16="http://schemas.microsoft.com/office/drawing/2014/main" id="{5DA380C6-4D38-45B5-B64A-39C48BBB5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D43CD-AFC3-478E-9386-FF1C86A812C2}"/>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71924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5715-1C07-4FB9-B9EA-132B7809A6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4641E-7EF8-4B28-A227-297CFD5570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239A9A-ED8C-4130-A3AB-AF526B8B4B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7C1FDF-8DB4-403C-8769-0E824BCB19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D03526-DFF7-403B-9947-3FB19D0899D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9C38E5-1899-4D26-B4CF-AED7A18CEABB}"/>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8" name="Footer Placeholder 7">
            <a:extLst>
              <a:ext uri="{FF2B5EF4-FFF2-40B4-BE49-F238E27FC236}">
                <a16:creationId xmlns:a16="http://schemas.microsoft.com/office/drawing/2014/main" id="{C3440284-B1F7-4467-985E-4B92DE9F4F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F6475C-410D-49E6-8AA1-50AD45C7273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72787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69CD-B897-47E9-8907-ED72DDFA8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C2AA9B-1055-4E2B-93B8-6F8D1B7A5EFF}"/>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4" name="Footer Placeholder 3">
            <a:extLst>
              <a:ext uri="{FF2B5EF4-FFF2-40B4-BE49-F238E27FC236}">
                <a16:creationId xmlns:a16="http://schemas.microsoft.com/office/drawing/2014/main" id="{1B8D626F-7CF4-4E54-8792-45A7A1C473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8062D5-DA46-4477-B22D-D980BF4E6F2C}"/>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31184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48FA7-F5F8-48F0-BE51-EAB4EF48CC1C}"/>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3" name="Footer Placeholder 2">
            <a:extLst>
              <a:ext uri="{FF2B5EF4-FFF2-40B4-BE49-F238E27FC236}">
                <a16:creationId xmlns:a16="http://schemas.microsoft.com/office/drawing/2014/main" id="{22212B1D-251C-4C19-80D3-AA5AF9751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AF806C-8C12-418E-B06A-75D3C15B3056}"/>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798226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341C-D400-40E1-A26E-878689177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C76877-86A0-4E01-8DDC-935A151564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D6BEE-EF18-4E0D-8C29-C1DECCCE9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B5F521-85A1-4505-8C6F-32A3F551A021}"/>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6" name="Footer Placeholder 5">
            <a:extLst>
              <a:ext uri="{FF2B5EF4-FFF2-40B4-BE49-F238E27FC236}">
                <a16:creationId xmlns:a16="http://schemas.microsoft.com/office/drawing/2014/main" id="{5C74B7C9-B98C-4A5F-A8F2-CFE98D034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ED93CC-6FA5-4B67-A02B-AF0A63E1639D}"/>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08671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1648-B8D1-4EE0-ACB0-102286249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E8356-04D4-4EB6-926C-838E9FC92E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FED53-5430-46E3-82D2-1BD87DEC4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494BFF-B6FC-495D-BE52-EFD818B13810}"/>
              </a:ext>
            </a:extLst>
          </p:cNvPr>
          <p:cNvSpPr>
            <a:spLocks noGrp="1"/>
          </p:cNvSpPr>
          <p:nvPr>
            <p:ph type="dt" sz="half" idx="10"/>
          </p:nvPr>
        </p:nvSpPr>
        <p:spPr/>
        <p:txBody>
          <a:bodyPr/>
          <a:lstStyle/>
          <a:p>
            <a:fld id="{CDEEAA9E-B205-4E3D-B322-3F4BE24D9928}" type="datetimeFigureOut">
              <a:rPr lang="en-US" smtClean="0"/>
              <a:t>1/7/2020</a:t>
            </a:fld>
            <a:endParaRPr lang="en-US"/>
          </a:p>
        </p:txBody>
      </p:sp>
      <p:sp>
        <p:nvSpPr>
          <p:cNvPr id="6" name="Footer Placeholder 5">
            <a:extLst>
              <a:ext uri="{FF2B5EF4-FFF2-40B4-BE49-F238E27FC236}">
                <a16:creationId xmlns:a16="http://schemas.microsoft.com/office/drawing/2014/main" id="{A80DCA3C-46F5-4F71-AE44-13F40DF28B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372A5-8D1E-454B-9FD3-013812AE3A6E}"/>
              </a:ext>
            </a:extLst>
          </p:cNvPr>
          <p:cNvSpPr>
            <a:spLocks noGrp="1"/>
          </p:cNvSpPr>
          <p:nvPr>
            <p:ph type="sldNum" sz="quarter" idx="12"/>
          </p:nvPr>
        </p:nvSpPr>
        <p:spPr/>
        <p:txBody>
          <a:bodyPr/>
          <a:lstStyle/>
          <a:p>
            <a:fld id="{06AA5A94-8D81-46D4-9410-F6DA354DC9DF}" type="slidenum">
              <a:rPr lang="en-US" smtClean="0"/>
              <a:t>‹#›</a:t>
            </a:fld>
            <a:endParaRPr lang="en-US"/>
          </a:p>
        </p:txBody>
      </p:sp>
    </p:spTree>
    <p:extLst>
      <p:ext uri="{BB962C8B-B14F-4D97-AF65-F5344CB8AC3E}">
        <p14:creationId xmlns:p14="http://schemas.microsoft.com/office/powerpoint/2010/main" val="2683326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39068-79B8-40B8-BE63-8F37296A5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457BE4-FE2C-44BE-A015-9656891CA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C6898-0CC2-44A5-8CEF-326A34715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EAA9E-B205-4E3D-B322-3F4BE24D9928}" type="datetimeFigureOut">
              <a:rPr lang="en-US" smtClean="0"/>
              <a:t>1/7/2020</a:t>
            </a:fld>
            <a:endParaRPr lang="en-US"/>
          </a:p>
        </p:txBody>
      </p:sp>
      <p:sp>
        <p:nvSpPr>
          <p:cNvPr id="5" name="Footer Placeholder 4">
            <a:extLst>
              <a:ext uri="{FF2B5EF4-FFF2-40B4-BE49-F238E27FC236}">
                <a16:creationId xmlns:a16="http://schemas.microsoft.com/office/drawing/2014/main" id="{0BC99843-FF0C-49E9-A661-DF8A628C7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E61D9B-E154-4647-BBED-9310221D1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AA5A94-8D81-46D4-9410-F6DA354DC9DF}" type="slidenum">
              <a:rPr lang="en-US" smtClean="0"/>
              <a:t>‹#›</a:t>
            </a:fld>
            <a:endParaRPr lang="en-US"/>
          </a:p>
        </p:txBody>
      </p:sp>
    </p:spTree>
    <p:extLst>
      <p:ext uri="{BB962C8B-B14F-4D97-AF65-F5344CB8AC3E}">
        <p14:creationId xmlns:p14="http://schemas.microsoft.com/office/powerpoint/2010/main" val="5126042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0.jp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JPG"/></Relationships>
</file>

<file path=ppt/slides/_rels/slide12.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jpg"/><Relationship Id="rId11" Type="http://schemas.openxmlformats.org/officeDocument/2006/relationships/image" Target="../media/image19.JPG"/><Relationship Id="rId5" Type="http://schemas.openxmlformats.org/officeDocument/2006/relationships/image" Target="../media/image14.jpg"/><Relationship Id="rId10" Type="http://schemas.openxmlformats.org/officeDocument/2006/relationships/image" Target="../media/image18.jpg"/><Relationship Id="rId4" Type="http://schemas.openxmlformats.org/officeDocument/2006/relationships/image" Target="../media/image13.jp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30.JPG"/><Relationship Id="rId3" Type="http://schemas.openxmlformats.org/officeDocument/2006/relationships/image" Target="../media/image20.PN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notesSlide" Target="../notesSlides/notesSlide12.xml"/><Relationship Id="rId16"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5" Type="http://schemas.openxmlformats.org/officeDocument/2006/relationships/image" Target="../media/image3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JPG"/><Relationship Id="rId1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JP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customXml" Target="../ink/ink6.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7.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8.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g"/><Relationship Id="rId7" Type="http://schemas.microsoft.com/office/2007/relationships/hdphoto" Target="../media/hdphoto4.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theguardian.com/technology/2017/apr/13/ai-programs-exhibit-racist-and-sexist-biases-research-reveals" TargetMode="External"/><Relationship Id="rId7" Type="http://schemas.openxmlformats.org/officeDocument/2006/relationships/hyperlink" Target="https://www.washingtonpost.com/news/answer-sheet/wp/2014/04/30/houston-teachers-sue-over-controversial-teacher-evaluation-method/?utm_term=.f7f4473eab3e" TargetMode="External"/><Relationship Id="rId2" Type="http://schemas.openxmlformats.org/officeDocument/2006/relationships/hyperlink" Target="https://www.technologyreview.com/s/608248/biased-algorithms-are-everywhere-and-no-one-seems-to-care/" TargetMode="External"/><Relationship Id="rId1" Type="http://schemas.openxmlformats.org/officeDocument/2006/relationships/slideLayout" Target="../slideLayouts/slideLayout2.xml"/><Relationship Id="rId6" Type="http://schemas.openxmlformats.org/officeDocument/2006/relationships/hyperlink" Target="https://www.technologyreview.com/s/602950/how-to-fix-silicon-valleys-sexist-algorithms/" TargetMode="External"/><Relationship Id="rId5" Type="http://schemas.openxmlformats.org/officeDocument/2006/relationships/hyperlink" Target="https://money.cnn.com/2018/07/23/technology/ai-bias-future/index.html" TargetMode="External"/><Relationship Id="rId4" Type="http://schemas.openxmlformats.org/officeDocument/2006/relationships/hyperlink" Target="https://www.nytimes.com/2015/07/10/upshot/when-algorithms-discriminat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C76FB-E7BA-49ED-935D-855916DA7754}"/>
              </a:ext>
            </a:extLst>
          </p:cNvPr>
          <p:cNvSpPr>
            <a:spLocks noGrp="1"/>
          </p:cNvSpPr>
          <p:nvPr>
            <p:ph type="ctrTitle"/>
          </p:nvPr>
        </p:nvSpPr>
        <p:spPr>
          <a:xfrm>
            <a:off x="523783" y="691218"/>
            <a:ext cx="11108518" cy="1510306"/>
          </a:xfrm>
        </p:spPr>
        <p:txBody>
          <a:bodyPr>
            <a:noAutofit/>
          </a:bodyPr>
          <a:lstStyle/>
          <a:p>
            <a:r>
              <a:rPr lang="en-US" sz="3600" b="1" dirty="0">
                <a:solidFill>
                  <a:schemeClr val="bg1"/>
                </a:solidFill>
                <a:latin typeface="+mn-lt"/>
              </a:rPr>
              <a:t>WordBias</a:t>
            </a:r>
            <a:br>
              <a:rPr lang="en-US" sz="3600" b="1" dirty="0">
                <a:solidFill>
                  <a:schemeClr val="bg1"/>
                </a:solidFill>
                <a:latin typeface="+mn-lt"/>
              </a:rPr>
            </a:br>
            <a:r>
              <a:rPr lang="en-US" sz="3600" b="1" dirty="0">
                <a:solidFill>
                  <a:schemeClr val="bg1"/>
                </a:solidFill>
                <a:latin typeface="+mn-lt"/>
              </a:rPr>
              <a:t>An Interactive Visual tool for exploring Intersectional Social biases encoded in Word Embeddings</a:t>
            </a:r>
          </a:p>
        </p:txBody>
      </p:sp>
      <p:sp>
        <p:nvSpPr>
          <p:cNvPr id="3" name="Subtitle 2">
            <a:extLst>
              <a:ext uri="{FF2B5EF4-FFF2-40B4-BE49-F238E27FC236}">
                <a16:creationId xmlns:a16="http://schemas.microsoft.com/office/drawing/2014/main" id="{90210D49-0129-4694-B179-242FE1B32B53}"/>
              </a:ext>
            </a:extLst>
          </p:cNvPr>
          <p:cNvSpPr>
            <a:spLocks noGrp="1"/>
          </p:cNvSpPr>
          <p:nvPr>
            <p:ph type="subTitle" idx="1"/>
          </p:nvPr>
        </p:nvSpPr>
        <p:spPr>
          <a:xfrm>
            <a:off x="1481898" y="3907464"/>
            <a:ext cx="9228201" cy="1788170"/>
          </a:xfrm>
        </p:spPr>
        <p:txBody>
          <a:bodyPr>
            <a:normAutofit/>
          </a:bodyPr>
          <a:lstStyle/>
          <a:p>
            <a:r>
              <a:rPr lang="en-US" sz="2800" dirty="0">
                <a:solidFill>
                  <a:srgbClr val="FFFFFF"/>
                </a:solidFill>
              </a:rPr>
              <a:t>BHAVYA GHAI</a:t>
            </a:r>
          </a:p>
          <a:p>
            <a:r>
              <a:rPr lang="en-US" sz="2800" dirty="0">
                <a:solidFill>
                  <a:srgbClr val="FFFFFF"/>
                </a:solidFill>
              </a:rPr>
              <a:t>PhD Student, Computer Science Department</a:t>
            </a:r>
          </a:p>
          <a:p>
            <a:r>
              <a:rPr lang="en-US" sz="2800" dirty="0">
                <a:solidFill>
                  <a:srgbClr val="FFFFFF"/>
                </a:solidFill>
              </a:rPr>
              <a:t>Adviser: Klaus Mueller</a:t>
            </a:r>
          </a:p>
        </p:txBody>
      </p:sp>
    </p:spTree>
    <p:extLst>
      <p:ext uri="{BB962C8B-B14F-4D97-AF65-F5344CB8AC3E}">
        <p14:creationId xmlns:p14="http://schemas.microsoft.com/office/powerpoint/2010/main" val="850196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Algorithmic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the imminent AI danger impacting millions daily</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343080" y="1045093"/>
            <a:ext cx="10805650" cy="4801314"/>
          </a:xfrm>
          <a:prstGeom prst="rect">
            <a:avLst/>
          </a:prstGeom>
          <a:noFill/>
        </p:spPr>
        <p:txBody>
          <a:bodyPr wrap="none" rtlCol="0">
            <a:spAutoFit/>
          </a:bodyPr>
          <a:lstStyle/>
          <a:p>
            <a:pPr marL="285750" indent="-285750">
              <a:buFont typeface="Wingdings" panose="05000000000000000000" pitchFamily="2" charset="2"/>
              <a:buChar char="§"/>
            </a:pPr>
            <a:r>
              <a:rPr lang="en-US" dirty="0"/>
              <a:t>When Algorithms exhibit preference for or prejudice against certain sections of society based on their identity.</a:t>
            </a:r>
          </a:p>
          <a:p>
            <a:r>
              <a:rPr lang="en-US" dirty="0"/>
              <a:t>     Such discriminatory behavior is termed as Algorithmic bias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Generally emanates from biased training data</a:t>
            </a:r>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Minorities &amp; underrepresented groups are worst hit.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Which sub-domains of AI are affected?  ALL</a:t>
            </a:r>
          </a:p>
          <a:p>
            <a:endParaRPr lang="en-US" dirty="0"/>
          </a:p>
          <a:p>
            <a:endParaRPr lang="en-US" dirty="0"/>
          </a:p>
          <a:p>
            <a:r>
              <a:rPr lang="en-US" dirty="0"/>
              <a:t> </a:t>
            </a:r>
          </a:p>
          <a:p>
            <a:endParaRPr lang="en-US" dirty="0"/>
          </a:p>
          <a:p>
            <a:endParaRPr lang="en-US" dirty="0"/>
          </a:p>
          <a:p>
            <a:endParaRPr lang="en-US" dirty="0"/>
          </a:p>
        </p:txBody>
      </p:sp>
      <p:grpSp>
        <p:nvGrpSpPr>
          <p:cNvPr id="6" name="Group 5">
            <a:extLst>
              <a:ext uri="{FF2B5EF4-FFF2-40B4-BE49-F238E27FC236}">
                <a16:creationId xmlns:a16="http://schemas.microsoft.com/office/drawing/2014/main" id="{5C25033B-6EC4-4B58-9C95-6000123EC499}"/>
              </a:ext>
            </a:extLst>
          </p:cNvPr>
          <p:cNvGrpSpPr/>
          <p:nvPr/>
        </p:nvGrpSpPr>
        <p:grpSpPr>
          <a:xfrm>
            <a:off x="8291355" y="1587821"/>
            <a:ext cx="3770232" cy="2275755"/>
            <a:chOff x="7562683" y="2754516"/>
            <a:chExt cx="4320191" cy="2538401"/>
          </a:xfrm>
        </p:grpSpPr>
        <p:grpSp>
          <p:nvGrpSpPr>
            <p:cNvPr id="7" name="Group 6">
              <a:extLst>
                <a:ext uri="{FF2B5EF4-FFF2-40B4-BE49-F238E27FC236}">
                  <a16:creationId xmlns:a16="http://schemas.microsoft.com/office/drawing/2014/main" id="{7E82BE49-7C8B-47E5-A9D6-E47252591E1B}"/>
                </a:ext>
              </a:extLst>
            </p:cNvPr>
            <p:cNvGrpSpPr/>
            <p:nvPr/>
          </p:nvGrpSpPr>
          <p:grpSpPr>
            <a:xfrm>
              <a:off x="7562683" y="3155773"/>
              <a:ext cx="4320191" cy="2137144"/>
              <a:chOff x="7634177" y="2471784"/>
              <a:chExt cx="4320191" cy="2137144"/>
            </a:xfrm>
          </p:grpSpPr>
          <p:sp>
            <p:nvSpPr>
              <p:cNvPr id="10" name="Oval 9">
                <a:extLst>
                  <a:ext uri="{FF2B5EF4-FFF2-40B4-BE49-F238E27FC236}">
                    <a16:creationId xmlns:a16="http://schemas.microsoft.com/office/drawing/2014/main" id="{E2DC3E71-A791-4C1F-A78C-DF7DB873A892}"/>
                  </a:ext>
                </a:extLst>
              </p:cNvPr>
              <p:cNvSpPr/>
              <p:nvPr/>
            </p:nvSpPr>
            <p:spPr>
              <a:xfrm>
                <a:off x="7634177" y="2471784"/>
                <a:ext cx="2393430" cy="2137144"/>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560938" y="2471784"/>
                <a:ext cx="2393430" cy="2137144"/>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101797" y="2669649"/>
                <a:ext cx="1451936" cy="584775"/>
              </a:xfrm>
              <a:prstGeom prst="rect">
                <a:avLst/>
              </a:prstGeom>
              <a:noFill/>
            </p:spPr>
            <p:txBody>
              <a:bodyPr wrap="none" rtlCol="0">
                <a:spAutoFit/>
              </a:bodyPr>
              <a:lstStyle/>
              <a:p>
                <a:pPr algn="ctr"/>
                <a:r>
                  <a:rPr lang="en-US" sz="1600" b="1" dirty="0"/>
                  <a:t>Computational</a:t>
                </a:r>
              </a:p>
              <a:p>
                <a:pPr algn="ctr"/>
                <a:r>
                  <a:rPr lang="en-US" sz="1600" b="1" dirty="0"/>
                  <a:t>Science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10336043" y="2546338"/>
                <a:ext cx="821059" cy="584775"/>
              </a:xfrm>
              <a:prstGeom prst="rect">
                <a:avLst/>
              </a:prstGeom>
              <a:noFill/>
            </p:spPr>
            <p:txBody>
              <a:bodyPr wrap="none" rtlCol="0">
                <a:spAutoFit/>
              </a:bodyPr>
              <a:lstStyle/>
              <a:p>
                <a:pPr algn="ctr"/>
                <a:r>
                  <a:rPr lang="en-US" sz="1600" b="1" dirty="0"/>
                  <a:t>Social</a:t>
                </a:r>
              </a:p>
              <a:p>
                <a:pPr algn="ctr"/>
                <a:r>
                  <a:rPr lang="en-US" sz="1600" b="1" dirty="0"/>
                  <a:t>Science</a:t>
                </a:r>
              </a:p>
            </p:txBody>
          </p:sp>
          <p:sp>
            <p:nvSpPr>
              <p:cNvPr id="14" name="TextBox 13">
                <a:extLst>
                  <a:ext uri="{FF2B5EF4-FFF2-40B4-BE49-F238E27FC236}">
                    <a16:creationId xmlns:a16="http://schemas.microsoft.com/office/drawing/2014/main" id="{5170A45D-678E-4B7C-B4CF-C321F198E255}"/>
                  </a:ext>
                </a:extLst>
              </p:cNvPr>
              <p:cNvSpPr txBox="1"/>
              <p:nvPr/>
            </p:nvSpPr>
            <p:spPr>
              <a:xfrm>
                <a:off x="8870697" y="3895476"/>
                <a:ext cx="659091" cy="307777"/>
              </a:xfrm>
              <a:prstGeom prst="rect">
                <a:avLst/>
              </a:prstGeom>
              <a:noFill/>
            </p:spPr>
            <p:txBody>
              <a:bodyPr wrap="none" rtlCol="0">
                <a:spAutoFit/>
              </a:bodyPr>
              <a:lstStyle/>
              <a:p>
                <a:r>
                  <a:rPr lang="en-US" sz="1400" b="1" dirty="0" err="1">
                    <a:solidFill>
                      <a:schemeClr val="bg1"/>
                    </a:solidFill>
                  </a:rPr>
                  <a:t>Maths</a:t>
                </a:r>
                <a:endParaRPr lang="en-US" sz="1400" b="1" dirty="0">
                  <a:solidFill>
                    <a:schemeClr val="bg1"/>
                  </a:solidFill>
                </a:endParaRPr>
              </a:p>
            </p:txBody>
          </p:sp>
          <p:sp>
            <p:nvSpPr>
              <p:cNvPr id="15" name="TextBox 14">
                <a:extLst>
                  <a:ext uri="{FF2B5EF4-FFF2-40B4-BE49-F238E27FC236}">
                    <a16:creationId xmlns:a16="http://schemas.microsoft.com/office/drawing/2014/main" id="{E44CC812-7E7B-4B76-8BB6-65EC8FF899D7}"/>
                  </a:ext>
                </a:extLst>
              </p:cNvPr>
              <p:cNvSpPr txBox="1"/>
              <p:nvPr/>
            </p:nvSpPr>
            <p:spPr>
              <a:xfrm>
                <a:off x="7831514" y="3341967"/>
                <a:ext cx="927883" cy="523220"/>
              </a:xfrm>
              <a:prstGeom prst="rect">
                <a:avLst/>
              </a:prstGeom>
              <a:noFill/>
            </p:spPr>
            <p:txBody>
              <a:bodyPr wrap="none" rtlCol="0">
                <a:spAutoFit/>
              </a:bodyPr>
              <a:lstStyle/>
              <a:p>
                <a:pPr algn="ctr"/>
                <a:r>
                  <a:rPr lang="en-US" sz="1400" b="1" dirty="0">
                    <a:solidFill>
                      <a:schemeClr val="bg1"/>
                    </a:solidFill>
                  </a:rPr>
                  <a:t>Computer</a:t>
                </a:r>
              </a:p>
              <a:p>
                <a:pPr algn="ctr"/>
                <a:r>
                  <a:rPr lang="en-US" sz="1400" b="1" dirty="0">
                    <a:solidFill>
                      <a:schemeClr val="bg1"/>
                    </a:solidFill>
                  </a:rPr>
                  <a:t>Science</a:t>
                </a:r>
              </a:p>
            </p:txBody>
          </p:sp>
          <p:sp>
            <p:nvSpPr>
              <p:cNvPr id="16" name="TextBox 15">
                <a:extLst>
                  <a:ext uri="{FF2B5EF4-FFF2-40B4-BE49-F238E27FC236}">
                    <a16:creationId xmlns:a16="http://schemas.microsoft.com/office/drawing/2014/main" id="{50FA5FD3-7B4D-46EA-9388-792CF0981934}"/>
                  </a:ext>
                </a:extLst>
              </p:cNvPr>
              <p:cNvSpPr txBox="1"/>
              <p:nvPr/>
            </p:nvSpPr>
            <p:spPr>
              <a:xfrm>
                <a:off x="9933652" y="3951984"/>
                <a:ext cx="1016818" cy="307777"/>
              </a:xfrm>
              <a:prstGeom prst="rect">
                <a:avLst/>
              </a:prstGeom>
              <a:noFill/>
            </p:spPr>
            <p:txBody>
              <a:bodyPr wrap="none" rtlCol="0">
                <a:spAutoFit/>
              </a:bodyPr>
              <a:lstStyle/>
              <a:p>
                <a:pPr algn="ctr"/>
                <a:r>
                  <a:rPr lang="en-US" sz="1400" b="1" dirty="0">
                    <a:solidFill>
                      <a:schemeClr val="bg1"/>
                    </a:solidFill>
                  </a:rPr>
                  <a:t>Psychology</a:t>
                </a:r>
              </a:p>
            </p:txBody>
          </p:sp>
          <p:sp>
            <p:nvSpPr>
              <p:cNvPr id="17" name="TextBox 16">
                <a:extLst>
                  <a:ext uri="{FF2B5EF4-FFF2-40B4-BE49-F238E27FC236}">
                    <a16:creationId xmlns:a16="http://schemas.microsoft.com/office/drawing/2014/main" id="{EE4D3DA8-529F-41B5-B42C-9F9BAF2FFC96}"/>
                  </a:ext>
                </a:extLst>
              </p:cNvPr>
              <p:cNvSpPr txBox="1"/>
              <p:nvPr/>
            </p:nvSpPr>
            <p:spPr>
              <a:xfrm>
                <a:off x="10053223" y="3448928"/>
                <a:ext cx="479811" cy="307777"/>
              </a:xfrm>
              <a:prstGeom prst="rect">
                <a:avLst/>
              </a:prstGeom>
              <a:noFill/>
            </p:spPr>
            <p:txBody>
              <a:bodyPr wrap="none" rtlCol="0">
                <a:spAutoFit/>
              </a:bodyPr>
              <a:lstStyle/>
              <a:p>
                <a:pPr algn="ctr"/>
                <a:r>
                  <a:rPr lang="en-US" sz="1400" b="1" dirty="0">
                    <a:solidFill>
                      <a:schemeClr val="bg1"/>
                    </a:solidFill>
                  </a:rPr>
                  <a:t>Law</a:t>
                </a:r>
              </a:p>
            </p:txBody>
          </p:sp>
          <p:sp>
            <p:nvSpPr>
              <p:cNvPr id="18" name="TextBox 17">
                <a:extLst>
                  <a:ext uri="{FF2B5EF4-FFF2-40B4-BE49-F238E27FC236}">
                    <a16:creationId xmlns:a16="http://schemas.microsoft.com/office/drawing/2014/main" id="{47486E07-F286-4432-BE66-29D841BAB17D}"/>
                  </a:ext>
                </a:extLst>
              </p:cNvPr>
              <p:cNvSpPr txBox="1"/>
              <p:nvPr/>
            </p:nvSpPr>
            <p:spPr>
              <a:xfrm>
                <a:off x="10908354" y="3726888"/>
                <a:ext cx="952120" cy="307777"/>
              </a:xfrm>
              <a:prstGeom prst="rect">
                <a:avLst/>
              </a:prstGeom>
              <a:noFill/>
            </p:spPr>
            <p:txBody>
              <a:bodyPr wrap="none" rtlCol="0">
                <a:spAutoFit/>
              </a:bodyPr>
              <a:lstStyle/>
              <a:p>
                <a:pPr algn="ctr"/>
                <a:r>
                  <a:rPr lang="en-US" sz="1400" b="1" dirty="0">
                    <a:solidFill>
                      <a:schemeClr val="bg1"/>
                    </a:solidFill>
                  </a:rPr>
                  <a:t>Linguistics</a:t>
                </a:r>
              </a:p>
            </p:txBody>
          </p:sp>
          <p:sp>
            <p:nvSpPr>
              <p:cNvPr id="20" name="TextBox 19">
                <a:extLst>
                  <a:ext uri="{FF2B5EF4-FFF2-40B4-BE49-F238E27FC236}">
                    <a16:creationId xmlns:a16="http://schemas.microsoft.com/office/drawing/2014/main" id="{528B77C4-D477-426A-B0C9-659ABE9121E3}"/>
                  </a:ext>
                </a:extLst>
              </p:cNvPr>
              <p:cNvSpPr txBox="1"/>
              <p:nvPr/>
            </p:nvSpPr>
            <p:spPr>
              <a:xfrm>
                <a:off x="10574953" y="3116111"/>
                <a:ext cx="1364989" cy="523220"/>
              </a:xfrm>
              <a:prstGeom prst="rect">
                <a:avLst/>
              </a:prstGeom>
              <a:noFill/>
            </p:spPr>
            <p:txBody>
              <a:bodyPr wrap="none" rtlCol="0">
                <a:spAutoFit/>
              </a:bodyPr>
              <a:lstStyle/>
              <a:p>
                <a:pPr algn="ctr"/>
                <a:r>
                  <a:rPr lang="en-US" sz="1400" b="1" dirty="0">
                    <a:solidFill>
                      <a:schemeClr val="bg1"/>
                    </a:solidFill>
                  </a:rPr>
                  <a:t>Communication</a:t>
                </a:r>
              </a:p>
              <a:p>
                <a:pPr algn="ctr"/>
                <a:r>
                  <a:rPr lang="en-US" sz="1400" b="1" dirty="0">
                    <a:solidFill>
                      <a:schemeClr val="bg1"/>
                    </a:solidFill>
                  </a:rPr>
                  <a:t>Studies</a:t>
                </a:r>
              </a:p>
            </p:txBody>
          </p:sp>
        </p:grpSp>
        <p:sp>
          <p:nvSpPr>
            <p:cNvPr id="8" name="TextBox 7">
              <a:extLst>
                <a:ext uri="{FF2B5EF4-FFF2-40B4-BE49-F238E27FC236}">
                  <a16:creationId xmlns:a16="http://schemas.microsoft.com/office/drawing/2014/main" id="{62CAAF9D-8BC5-4A40-8E44-FD1F26F625A2}"/>
                </a:ext>
              </a:extLst>
            </p:cNvPr>
            <p:cNvSpPr txBox="1"/>
            <p:nvPr/>
          </p:nvSpPr>
          <p:spPr>
            <a:xfrm>
              <a:off x="8710829" y="2754516"/>
              <a:ext cx="2168148" cy="411957"/>
            </a:xfrm>
            <a:prstGeom prst="rect">
              <a:avLst/>
            </a:prstGeom>
            <a:noFill/>
          </p:spPr>
          <p:txBody>
            <a:bodyPr wrap="square" rtlCol="0">
              <a:spAutoFit/>
            </a:bodyPr>
            <a:lstStyle/>
            <a:p>
              <a:r>
                <a:rPr lang="en-US" dirty="0"/>
                <a:t>Algorithmic Bias</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679076" y="3155773"/>
              <a:ext cx="0" cy="9454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1" name="Oval 20">
            <a:extLst>
              <a:ext uri="{FF2B5EF4-FFF2-40B4-BE49-F238E27FC236}">
                <a16:creationId xmlns:a16="http://schemas.microsoft.com/office/drawing/2014/main" id="{2E68E372-245A-44FC-828C-7197B96ABDC4}"/>
              </a:ext>
            </a:extLst>
          </p:cNvPr>
          <p:cNvSpPr/>
          <p:nvPr/>
        </p:nvSpPr>
        <p:spPr>
          <a:xfrm>
            <a:off x="2292058"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Recommender Systems</a:t>
            </a:r>
          </a:p>
        </p:txBody>
      </p:sp>
      <p:sp>
        <p:nvSpPr>
          <p:cNvPr id="24" name="Oval 23">
            <a:extLst>
              <a:ext uri="{FF2B5EF4-FFF2-40B4-BE49-F238E27FC236}">
                <a16:creationId xmlns:a16="http://schemas.microsoft.com/office/drawing/2014/main" id="{CECA6901-04F7-4830-BCBB-54929031E8C1}"/>
              </a:ext>
            </a:extLst>
          </p:cNvPr>
          <p:cNvSpPr/>
          <p:nvPr/>
        </p:nvSpPr>
        <p:spPr>
          <a:xfrm>
            <a:off x="431386"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Speech</a:t>
            </a:r>
          </a:p>
        </p:txBody>
      </p:sp>
      <p:sp>
        <p:nvSpPr>
          <p:cNvPr id="25" name="Oval 24">
            <a:extLst>
              <a:ext uri="{FF2B5EF4-FFF2-40B4-BE49-F238E27FC236}">
                <a16:creationId xmlns:a16="http://schemas.microsoft.com/office/drawing/2014/main" id="{C85BEA8B-8011-4C2D-91FA-2189F45C616A}"/>
              </a:ext>
            </a:extLst>
          </p:cNvPr>
          <p:cNvSpPr/>
          <p:nvPr/>
        </p:nvSpPr>
        <p:spPr>
          <a:xfrm>
            <a:off x="4175444" y="465519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NLP</a:t>
            </a:r>
          </a:p>
        </p:txBody>
      </p:sp>
      <p:sp>
        <p:nvSpPr>
          <p:cNvPr id="26" name="Oval 25">
            <a:extLst>
              <a:ext uri="{FF2B5EF4-FFF2-40B4-BE49-F238E27FC236}">
                <a16:creationId xmlns:a16="http://schemas.microsoft.com/office/drawing/2014/main" id="{DF67B4D8-1716-487C-BB0D-C1FC3B60D69C}"/>
              </a:ext>
            </a:extLst>
          </p:cNvPr>
          <p:cNvSpPr/>
          <p:nvPr/>
        </p:nvSpPr>
        <p:spPr>
          <a:xfrm>
            <a:off x="6034085" y="4660212"/>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Computer Vision</a:t>
            </a:r>
          </a:p>
        </p:txBody>
      </p:sp>
      <p:pic>
        <p:nvPicPr>
          <p:cNvPr id="5" name="Picture 4" descr="A screenshot of a cell phone&#10;&#10;Description generated with high confidence">
            <a:extLst>
              <a:ext uri="{FF2B5EF4-FFF2-40B4-BE49-F238E27FC236}">
                <a16:creationId xmlns:a16="http://schemas.microsoft.com/office/drawing/2014/main" id="{77E1734D-62B1-4AFC-A292-F723A0F3B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3746" y="3975572"/>
            <a:ext cx="3028198" cy="1691732"/>
          </a:xfrm>
          <a:prstGeom prst="rect">
            <a:avLst/>
          </a:prstGeom>
        </p:spPr>
      </p:pic>
      <p:sp>
        <p:nvSpPr>
          <p:cNvPr id="28" name="Rectangle 27">
            <a:extLst>
              <a:ext uri="{FF2B5EF4-FFF2-40B4-BE49-F238E27FC236}">
                <a16:creationId xmlns:a16="http://schemas.microsoft.com/office/drawing/2014/main" id="{45F735A6-EAD9-48FA-9523-484E1A5EFA71}"/>
              </a:ext>
            </a:extLst>
          </p:cNvPr>
          <p:cNvSpPr/>
          <p:nvPr/>
        </p:nvSpPr>
        <p:spPr>
          <a:xfrm>
            <a:off x="295656" y="6308654"/>
            <a:ext cx="8756904" cy="430887"/>
          </a:xfrm>
          <a:prstGeom prst="rect">
            <a:avLst/>
          </a:prstGeom>
        </p:spPr>
        <p:txBody>
          <a:bodyPr wrap="square">
            <a:spAutoFit/>
          </a:bodyPr>
          <a:lstStyle/>
          <a:p>
            <a:r>
              <a:rPr lang="en-US" sz="1100" dirty="0">
                <a:solidFill>
                  <a:srgbClr val="222222"/>
                </a:solidFill>
                <a:latin typeface="Arial" panose="020B0604020202020204" pitchFamily="34" charset="0"/>
              </a:rPr>
              <a:t>Kay, Matthew, Cynthia </a:t>
            </a:r>
            <a:r>
              <a:rPr lang="en-US" sz="1100" dirty="0" err="1">
                <a:solidFill>
                  <a:srgbClr val="222222"/>
                </a:solidFill>
                <a:latin typeface="Arial" panose="020B0604020202020204" pitchFamily="34" charset="0"/>
              </a:rPr>
              <a:t>Matuszek</a:t>
            </a:r>
            <a:r>
              <a:rPr lang="en-US" sz="1100" dirty="0">
                <a:solidFill>
                  <a:srgbClr val="222222"/>
                </a:solidFill>
                <a:latin typeface="Arial" panose="020B0604020202020204" pitchFamily="34" charset="0"/>
              </a:rPr>
              <a:t>, and Sean A. Munson. "Unequal representation and gender stereotypes in image search results for occupations." </a:t>
            </a:r>
            <a:r>
              <a:rPr lang="en-US" sz="1100" i="1" dirty="0">
                <a:solidFill>
                  <a:srgbClr val="222222"/>
                </a:solidFill>
                <a:latin typeface="Arial" panose="020B0604020202020204" pitchFamily="34" charset="0"/>
              </a:rPr>
              <a:t>Proceedings of the 33rd Annual ACM Conference on Human Factors in Computing Systems</a:t>
            </a:r>
            <a:r>
              <a:rPr lang="en-US" sz="1100" dirty="0">
                <a:solidFill>
                  <a:srgbClr val="222222"/>
                </a:solidFill>
                <a:latin typeface="Arial" panose="020B0604020202020204" pitchFamily="34" charset="0"/>
              </a:rPr>
              <a:t>. ACM, 2015.</a:t>
            </a:r>
            <a:endParaRPr lang="en-US" sz="1100" dirty="0"/>
          </a:p>
        </p:txBody>
      </p:sp>
    </p:spTree>
    <p:extLst>
      <p:ext uri="{BB962C8B-B14F-4D97-AF65-F5344CB8AC3E}">
        <p14:creationId xmlns:p14="http://schemas.microsoft.com/office/powerpoint/2010/main" val="29294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4"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Sources of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If training data or code developer is biased, Algorithms will be biased</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3" name="Picture 2" descr="A picture containing paper clip, stationary&#10;&#10;Description generated with high confidence">
            <a:extLst>
              <a:ext uri="{FF2B5EF4-FFF2-40B4-BE49-F238E27FC236}">
                <a16:creationId xmlns:a16="http://schemas.microsoft.com/office/drawing/2014/main" id="{1DD3A970-C050-4869-A1EF-65158C5397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182" b="93788" l="10000" r="90000">
                        <a14:foregroundMark x1="54556" y1="24697" x2="54556" y2="24697"/>
                        <a14:foregroundMark x1="54556" y1="24697" x2="52333" y2="20303"/>
                        <a14:foregroundMark x1="37778" y1="19545" x2="50222" y2="14545"/>
                        <a14:foregroundMark x1="50222" y1="14545" x2="62444" y2="14394"/>
                        <a14:foregroundMark x1="62444" y1="14394" x2="56889" y2="28030"/>
                        <a14:foregroundMark x1="56889" y1="28030" x2="44889" y2="26970"/>
                        <a14:foregroundMark x1="44889" y1="26970" x2="39778" y2="18182"/>
                        <a14:foregroundMark x1="29000" y1="28788" x2="49000" y2="42727"/>
                        <a14:foregroundMark x1="49000" y1="42727" x2="57889" y2="44848"/>
                        <a14:foregroundMark x1="50556" y1="35909" x2="57444" y2="47273"/>
                        <a14:foregroundMark x1="57444" y1="47273" x2="62667" y2="40455"/>
                        <a14:foregroundMark x1="29556" y1="17424" x2="34000" y2="14091"/>
                        <a14:foregroundMark x1="37778" y1="11667" x2="40778" y2="8333"/>
                        <a14:foregroundMark x1="26778" y1="87273" x2="29000" y2="87576"/>
                        <a14:foregroundMark x1="31000" y1="29091" x2="46111" y2="36970"/>
                        <a14:foregroundMark x1="27000" y1="26364" x2="30222" y2="28030"/>
                        <a14:foregroundMark x1="63333" y1="38333" x2="65667" y2="33939"/>
                        <a14:foregroundMark x1="66444" y1="33939" x2="67111" y2="31515"/>
                        <a14:foregroundMark x1="64667" y1="93788" x2="56889" y2="93030"/>
                        <a14:foregroundMark x1="29222" y1="25000" x2="49333" y2="40152"/>
                        <a14:foregroundMark x1="49333" y1="40152" x2="50889" y2="42121"/>
                        <a14:foregroundMark x1="53111" y1="37727" x2="59667" y2="41364"/>
                        <a14:foregroundMark x1="67667" y1="30758" x2="68889" y2="27424"/>
                      </a14:backgroundRemoval>
                    </a14:imgEffect>
                  </a14:imgLayer>
                </a14:imgProps>
              </a:ext>
              <a:ext uri="{28A0092B-C50C-407E-A947-70E740481C1C}">
                <a14:useLocalDpi xmlns:a14="http://schemas.microsoft.com/office/drawing/2010/main" val="0"/>
              </a:ext>
            </a:extLst>
          </a:blip>
          <a:stretch>
            <a:fillRect/>
          </a:stretch>
        </p:blipFill>
        <p:spPr>
          <a:xfrm>
            <a:off x="1135179" y="1285574"/>
            <a:ext cx="1854318" cy="1359833"/>
          </a:xfrm>
          <a:prstGeom prst="rect">
            <a:avLst/>
          </a:prstGeom>
        </p:spPr>
      </p:pic>
      <p:pic>
        <p:nvPicPr>
          <p:cNvPr id="5" name="Picture 4">
            <a:extLst>
              <a:ext uri="{FF2B5EF4-FFF2-40B4-BE49-F238E27FC236}">
                <a16:creationId xmlns:a16="http://schemas.microsoft.com/office/drawing/2014/main" id="{4145C61E-55EF-4D3B-8006-29D8045851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4987" y="1294771"/>
            <a:ext cx="1741737" cy="1447225"/>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94046D93-CA9D-4644-A6F4-7C00F6B7BD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11" b="96806" l="2000" r="97889">
                        <a14:foregroundMark x1="33889" y1="11806" x2="40000" y2="12361"/>
                        <a14:foregroundMark x1="40000" y1="12361" x2="44889" y2="17500"/>
                        <a14:foregroundMark x1="44889" y1="17500" x2="40222" y2="21250"/>
                        <a14:foregroundMark x1="40222" y1="21250" x2="34556" y2="20694"/>
                        <a14:foregroundMark x1="34556" y1="20694" x2="33000" y2="13889"/>
                        <a14:foregroundMark x1="33000" y1="13889" x2="45222" y2="8889"/>
                        <a14:foregroundMark x1="45222" y1="8889" x2="46222" y2="12500"/>
                        <a14:foregroundMark x1="56778" y1="6111" x2="69000" y2="8194"/>
                        <a14:foregroundMark x1="69000" y1="8194" x2="73111" y2="7778"/>
                        <a14:foregroundMark x1="93000" y1="64722" x2="93111" y2="71806"/>
                        <a14:foregroundMark x1="93111" y1="71806" x2="93000" y2="65556"/>
                        <a14:foregroundMark x1="8444" y1="61528" x2="3222" y2="74167"/>
                        <a14:foregroundMark x1="3222" y1="74167" x2="7111" y2="69028"/>
                        <a14:foregroundMark x1="7111" y1="69028" x2="7111" y2="66111"/>
                        <a14:foregroundMark x1="45333" y1="83889" x2="53111" y2="85000"/>
                        <a14:foregroundMark x1="53111" y1="85000" x2="56000" y2="91389"/>
                        <a14:foregroundMark x1="56000" y1="91389" x2="50444" y2="94028"/>
                        <a14:foregroundMark x1="50444" y1="94028" x2="44222" y2="92639"/>
                        <a14:foregroundMark x1="44222" y1="92639" x2="43333" y2="85139"/>
                        <a14:foregroundMark x1="43333" y1="85139" x2="49444" y2="82639"/>
                        <a14:foregroundMark x1="49444" y1="82639" x2="49556" y2="82639"/>
                        <a14:foregroundMark x1="42333" y1="74444" x2="47556" y2="71667"/>
                        <a14:foregroundMark x1="47556" y1="71667" x2="58222" y2="76806"/>
                        <a14:foregroundMark x1="58222" y1="76806" x2="62333" y2="81667"/>
                        <a14:foregroundMark x1="62333" y1="81667" x2="58667" y2="87361"/>
                        <a14:foregroundMark x1="58667" y1="87361" x2="49111" y2="76944"/>
                        <a14:foregroundMark x1="49111" y1="76944" x2="43444" y2="78194"/>
                        <a14:foregroundMark x1="43444" y1="78194" x2="37889" y2="91806"/>
                        <a14:foregroundMark x1="37889" y1="91806" x2="41000" y2="77500"/>
                        <a14:foregroundMark x1="41000" y1="77500" x2="43556" y2="75139"/>
                        <a14:foregroundMark x1="62556" y1="85556" x2="62889" y2="93333"/>
                        <a14:foregroundMark x1="62889" y1="93333" x2="51556" y2="96806"/>
                        <a14:foregroundMark x1="51556" y1="96806" x2="61556" y2="89722"/>
                        <a14:foregroundMark x1="61556" y1="89722" x2="62111" y2="88889"/>
                        <a14:foregroundMark x1="15222" y1="68611" x2="21111" y2="66389"/>
                        <a14:foregroundMark x1="21111" y1="66389" x2="25667" y2="60139"/>
                        <a14:foregroundMark x1="25667" y1="60139" x2="20000" y2="59444"/>
                        <a14:foregroundMark x1="20000" y1="59444" x2="14333" y2="63889"/>
                        <a14:foregroundMark x1="14333" y1="63889" x2="11778" y2="70000"/>
                        <a14:foregroundMark x1="11778" y1="70000" x2="17667" y2="71806"/>
                        <a14:foregroundMark x1="17667" y1="71806" x2="27556" y2="63056"/>
                        <a14:foregroundMark x1="27556" y1="60139" x2="32778" y2="63472"/>
                        <a14:foregroundMark x1="32778" y1="63472" x2="29111" y2="70278"/>
                        <a14:foregroundMark x1="29111" y1="70278" x2="23556" y2="72083"/>
                        <a14:foregroundMark x1="23556" y1="72083" x2="29111" y2="66806"/>
                        <a14:foregroundMark x1="29111" y1="66806" x2="29111" y2="58889"/>
                        <a14:foregroundMark x1="29111" y1="58889" x2="31000" y2="59167"/>
                        <a14:foregroundMark x1="68556" y1="56528" x2="68778" y2="64028"/>
                        <a14:foregroundMark x1="68778" y1="64028" x2="71222" y2="71389"/>
                        <a14:foregroundMark x1="71222" y1="71389" x2="75667" y2="75972"/>
                        <a14:foregroundMark x1="75667" y1="75972" x2="81333" y2="75972"/>
                        <a14:foregroundMark x1="81333" y1="75972" x2="86889" y2="75278"/>
                        <a14:foregroundMark x1="86889" y1="75278" x2="92333" y2="71806"/>
                        <a14:foregroundMark x1="92333" y1="71806" x2="89556" y2="65000"/>
                        <a14:foregroundMark x1="89556" y1="65000" x2="78889" y2="58472"/>
                        <a14:foregroundMark x1="78889" y1="58472" x2="68556" y2="56806"/>
                        <a14:foregroundMark x1="63556" y1="64861" x2="68000" y2="65833"/>
                        <a14:foregroundMark x1="36111" y1="65139" x2="31000" y2="68056"/>
                        <a14:foregroundMark x1="31000" y1="68056" x2="30556" y2="72222"/>
                        <a14:foregroundMark x1="2333" y1="71111" x2="2333" y2="75972"/>
                        <a14:foregroundMark x1="97000" y1="72083" x2="97889" y2="75833"/>
                        <a14:foregroundMark x1="30444" y1="6806" x2="48000" y2="4583"/>
                        <a14:foregroundMark x1="48000" y1="4583" x2="48333" y2="4028"/>
                        <a14:foregroundMark x1="63556" y1="1944" x2="58111" y2="4583"/>
                        <a14:foregroundMark x1="58111" y1="4583" x2="55778" y2="3611"/>
                      </a14:backgroundRemoval>
                    </a14:imgEffect>
                  </a14:imgLayer>
                </a14:imgProps>
              </a:ext>
              <a:ext uri="{28A0092B-C50C-407E-A947-70E740481C1C}">
                <a14:useLocalDpi xmlns:a14="http://schemas.microsoft.com/office/drawing/2010/main" val="0"/>
              </a:ext>
            </a:extLst>
          </a:blip>
          <a:stretch>
            <a:fillRect/>
          </a:stretch>
        </p:blipFill>
        <p:spPr>
          <a:xfrm>
            <a:off x="8599825" y="1365672"/>
            <a:ext cx="1932123" cy="1263628"/>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E1C4D72E-9AB1-497D-9892-A791BD8D94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2515" y="1365672"/>
            <a:ext cx="2221256" cy="1224035"/>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F5C75EF5-A0F7-48CF-A704-00021FC487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67726" y="3790171"/>
            <a:ext cx="1123517" cy="1478360"/>
          </a:xfrm>
          <a:prstGeom prst="rect">
            <a:avLst/>
          </a:prstGeom>
        </p:spPr>
      </p:pic>
      <p:pic>
        <p:nvPicPr>
          <p:cNvPr id="12" name="Picture 11" descr="A drawing of a cartoon character&#10;&#10;Description generated with high confidence">
            <a:extLst>
              <a:ext uri="{FF2B5EF4-FFF2-40B4-BE49-F238E27FC236}">
                <a16:creationId xmlns:a16="http://schemas.microsoft.com/office/drawing/2014/main" id="{B80B45F3-1764-409F-9502-7D8CD534DD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2634" y="3632253"/>
            <a:ext cx="1291921" cy="1636278"/>
          </a:xfrm>
          <a:prstGeom prst="rect">
            <a:avLst/>
          </a:prstGeom>
        </p:spPr>
      </p:pic>
      <p:pic>
        <p:nvPicPr>
          <p:cNvPr id="4" name="Picture 3">
            <a:extLst>
              <a:ext uri="{FF2B5EF4-FFF2-40B4-BE49-F238E27FC236}">
                <a16:creationId xmlns:a16="http://schemas.microsoft.com/office/drawing/2014/main" id="{80DD362E-9864-44C2-BCAC-9D3DE2B01E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8629" y="2661941"/>
            <a:ext cx="1679930" cy="961277"/>
          </a:xfrm>
          <a:prstGeom prst="rect">
            <a:avLst/>
          </a:prstGeom>
        </p:spPr>
      </p:pic>
      <p:pic>
        <p:nvPicPr>
          <p:cNvPr id="15" name="Picture 14">
            <a:extLst>
              <a:ext uri="{FF2B5EF4-FFF2-40B4-BE49-F238E27FC236}">
                <a16:creationId xmlns:a16="http://schemas.microsoft.com/office/drawing/2014/main" id="{A18FF840-BB1F-43E3-A1AA-E0D3204EB0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89519" y="2741932"/>
            <a:ext cx="1679930" cy="961277"/>
          </a:xfrm>
          <a:prstGeom prst="rect">
            <a:avLst/>
          </a:prstGeom>
        </p:spPr>
      </p:pic>
      <p:sp>
        <p:nvSpPr>
          <p:cNvPr id="6" name="TextBox 5">
            <a:extLst>
              <a:ext uri="{FF2B5EF4-FFF2-40B4-BE49-F238E27FC236}">
                <a16:creationId xmlns:a16="http://schemas.microsoft.com/office/drawing/2014/main" id="{4C8D5C92-C58F-4E6F-AAAB-0EC4B2E1A229}"/>
              </a:ext>
            </a:extLst>
          </p:cNvPr>
          <p:cNvSpPr txBox="1"/>
          <p:nvPr/>
        </p:nvSpPr>
        <p:spPr>
          <a:xfrm>
            <a:off x="2693368" y="2663639"/>
            <a:ext cx="710451" cy="369332"/>
          </a:xfrm>
          <a:prstGeom prst="rect">
            <a:avLst/>
          </a:prstGeom>
          <a:noFill/>
        </p:spPr>
        <p:txBody>
          <a:bodyPr wrap="none" rtlCol="0">
            <a:spAutoFit/>
          </a:bodyPr>
          <a:lstStyle/>
          <a:p>
            <a:r>
              <a:rPr lang="en-US" b="1" dirty="0"/>
              <a:t>Learn</a:t>
            </a:r>
          </a:p>
        </p:txBody>
      </p:sp>
      <p:sp>
        <p:nvSpPr>
          <p:cNvPr id="16" name="TextBox 15">
            <a:extLst>
              <a:ext uri="{FF2B5EF4-FFF2-40B4-BE49-F238E27FC236}">
                <a16:creationId xmlns:a16="http://schemas.microsoft.com/office/drawing/2014/main" id="{E2C24B99-9D81-418E-BB24-00F247438ADA}"/>
              </a:ext>
            </a:extLst>
          </p:cNvPr>
          <p:cNvSpPr txBox="1"/>
          <p:nvPr/>
        </p:nvSpPr>
        <p:spPr>
          <a:xfrm>
            <a:off x="8244599" y="2713427"/>
            <a:ext cx="710451" cy="369332"/>
          </a:xfrm>
          <a:prstGeom prst="rect">
            <a:avLst/>
          </a:prstGeom>
          <a:noFill/>
        </p:spPr>
        <p:txBody>
          <a:bodyPr wrap="none" rtlCol="0">
            <a:spAutoFit/>
          </a:bodyPr>
          <a:lstStyle/>
          <a:p>
            <a:r>
              <a:rPr lang="en-US" b="1" dirty="0"/>
              <a:t>Learn</a:t>
            </a:r>
          </a:p>
        </p:txBody>
      </p:sp>
      <p:sp>
        <p:nvSpPr>
          <p:cNvPr id="18" name="TextBox 17">
            <a:extLst>
              <a:ext uri="{FF2B5EF4-FFF2-40B4-BE49-F238E27FC236}">
                <a16:creationId xmlns:a16="http://schemas.microsoft.com/office/drawing/2014/main" id="{BBED3387-E58F-434C-9B10-F78601084A48}"/>
              </a:ext>
            </a:extLst>
          </p:cNvPr>
          <p:cNvSpPr txBox="1"/>
          <p:nvPr/>
        </p:nvSpPr>
        <p:spPr>
          <a:xfrm>
            <a:off x="3622986" y="886401"/>
            <a:ext cx="924548" cy="369332"/>
          </a:xfrm>
          <a:prstGeom prst="rect">
            <a:avLst/>
          </a:prstGeom>
          <a:noFill/>
        </p:spPr>
        <p:txBody>
          <a:bodyPr wrap="none" rtlCol="0">
            <a:spAutoFit/>
          </a:bodyPr>
          <a:lstStyle/>
          <a:p>
            <a:r>
              <a:rPr lang="en-US" b="1" dirty="0"/>
              <a:t>Teacher</a:t>
            </a:r>
          </a:p>
        </p:txBody>
      </p:sp>
      <p:sp>
        <p:nvSpPr>
          <p:cNvPr id="20" name="TextBox 19">
            <a:extLst>
              <a:ext uri="{FF2B5EF4-FFF2-40B4-BE49-F238E27FC236}">
                <a16:creationId xmlns:a16="http://schemas.microsoft.com/office/drawing/2014/main" id="{D14DC998-8FFD-4E47-B5FC-62BE5DAB1785}"/>
              </a:ext>
            </a:extLst>
          </p:cNvPr>
          <p:cNvSpPr txBox="1"/>
          <p:nvPr/>
        </p:nvSpPr>
        <p:spPr>
          <a:xfrm>
            <a:off x="6389029" y="1010107"/>
            <a:ext cx="1424942" cy="369332"/>
          </a:xfrm>
          <a:prstGeom prst="rect">
            <a:avLst/>
          </a:prstGeom>
          <a:noFill/>
        </p:spPr>
        <p:txBody>
          <a:bodyPr wrap="none" rtlCol="0">
            <a:spAutoFit/>
          </a:bodyPr>
          <a:lstStyle/>
          <a:p>
            <a:r>
              <a:rPr lang="en-US" b="1" dirty="0"/>
              <a:t>Training data</a:t>
            </a:r>
          </a:p>
        </p:txBody>
      </p:sp>
      <p:sp>
        <p:nvSpPr>
          <p:cNvPr id="21" name="TextBox 20">
            <a:extLst>
              <a:ext uri="{FF2B5EF4-FFF2-40B4-BE49-F238E27FC236}">
                <a16:creationId xmlns:a16="http://schemas.microsoft.com/office/drawing/2014/main" id="{87AA5CDA-A60B-4BD6-9D0C-0DC72B71551A}"/>
              </a:ext>
            </a:extLst>
          </p:cNvPr>
          <p:cNvSpPr txBox="1"/>
          <p:nvPr/>
        </p:nvSpPr>
        <p:spPr>
          <a:xfrm>
            <a:off x="9059362" y="1003073"/>
            <a:ext cx="1255793" cy="369332"/>
          </a:xfrm>
          <a:prstGeom prst="rect">
            <a:avLst/>
          </a:prstGeom>
          <a:noFill/>
        </p:spPr>
        <p:txBody>
          <a:bodyPr wrap="none" rtlCol="0">
            <a:spAutoFit/>
          </a:bodyPr>
          <a:lstStyle/>
          <a:p>
            <a:r>
              <a:rPr lang="en-US" b="1" dirty="0"/>
              <a:t>Developers</a:t>
            </a:r>
          </a:p>
        </p:txBody>
      </p:sp>
      <p:sp>
        <p:nvSpPr>
          <p:cNvPr id="24" name="TextBox 23">
            <a:extLst>
              <a:ext uri="{FF2B5EF4-FFF2-40B4-BE49-F238E27FC236}">
                <a16:creationId xmlns:a16="http://schemas.microsoft.com/office/drawing/2014/main" id="{4E8AB3B4-079C-4947-A217-F580828F05A9}"/>
              </a:ext>
            </a:extLst>
          </p:cNvPr>
          <p:cNvSpPr txBox="1"/>
          <p:nvPr/>
        </p:nvSpPr>
        <p:spPr>
          <a:xfrm>
            <a:off x="1683630" y="851949"/>
            <a:ext cx="761427" cy="369332"/>
          </a:xfrm>
          <a:prstGeom prst="rect">
            <a:avLst/>
          </a:prstGeom>
          <a:noFill/>
        </p:spPr>
        <p:txBody>
          <a:bodyPr wrap="none" rtlCol="0">
            <a:spAutoFit/>
          </a:bodyPr>
          <a:lstStyle/>
          <a:p>
            <a:r>
              <a:rPr lang="en-US" b="1" dirty="0"/>
              <a:t>Books</a:t>
            </a:r>
          </a:p>
        </p:txBody>
      </p:sp>
      <p:sp>
        <p:nvSpPr>
          <p:cNvPr id="25" name="TextBox 24">
            <a:extLst>
              <a:ext uri="{FF2B5EF4-FFF2-40B4-BE49-F238E27FC236}">
                <a16:creationId xmlns:a16="http://schemas.microsoft.com/office/drawing/2014/main" id="{F61801B4-B02F-45EB-BB4C-9BA9AD3D0181}"/>
              </a:ext>
            </a:extLst>
          </p:cNvPr>
          <p:cNvSpPr txBox="1"/>
          <p:nvPr/>
        </p:nvSpPr>
        <p:spPr>
          <a:xfrm>
            <a:off x="1399893" y="4308475"/>
            <a:ext cx="878767" cy="369332"/>
          </a:xfrm>
          <a:prstGeom prst="rect">
            <a:avLst/>
          </a:prstGeom>
          <a:noFill/>
        </p:spPr>
        <p:txBody>
          <a:bodyPr wrap="none" rtlCol="0">
            <a:spAutoFit/>
          </a:bodyPr>
          <a:lstStyle/>
          <a:p>
            <a:r>
              <a:rPr lang="en-US" b="1" dirty="0"/>
              <a:t>Human</a:t>
            </a:r>
          </a:p>
        </p:txBody>
      </p:sp>
      <p:sp>
        <p:nvSpPr>
          <p:cNvPr id="26" name="TextBox 25">
            <a:extLst>
              <a:ext uri="{FF2B5EF4-FFF2-40B4-BE49-F238E27FC236}">
                <a16:creationId xmlns:a16="http://schemas.microsoft.com/office/drawing/2014/main" id="{DED057A4-3BC1-4A3E-90E6-0A1DACCB366A}"/>
              </a:ext>
            </a:extLst>
          </p:cNvPr>
          <p:cNvSpPr txBox="1"/>
          <p:nvPr/>
        </p:nvSpPr>
        <p:spPr>
          <a:xfrm>
            <a:off x="9091243" y="4312621"/>
            <a:ext cx="1139414" cy="369332"/>
          </a:xfrm>
          <a:prstGeom prst="rect">
            <a:avLst/>
          </a:prstGeom>
          <a:noFill/>
        </p:spPr>
        <p:txBody>
          <a:bodyPr wrap="none" rtlCol="0">
            <a:spAutoFit/>
          </a:bodyPr>
          <a:lstStyle/>
          <a:p>
            <a:r>
              <a:rPr lang="en-US" b="1" dirty="0"/>
              <a:t>Algorithm</a:t>
            </a:r>
          </a:p>
        </p:txBody>
      </p:sp>
    </p:spTree>
    <p:extLst>
      <p:ext uri="{BB962C8B-B14F-4D97-AF65-F5344CB8AC3E}">
        <p14:creationId xmlns:p14="http://schemas.microsoft.com/office/powerpoint/2010/main" val="53679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 grpId="0"/>
      <p:bldP spid="16" grpId="0"/>
      <p:bldP spid="18" grpId="0"/>
      <p:bldP spid="20" grpId="0"/>
      <p:bldP spid="21" grpId="0"/>
      <p:bldP spid="24"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4E8218-3D0D-400A-8DAD-7257475ADB9C}"/>
              </a:ext>
            </a:extLst>
          </p:cNvPr>
          <p:cNvSpPr txBox="1">
            <a:spLocks/>
          </p:cNvSpPr>
          <p:nvPr/>
        </p:nvSpPr>
        <p:spPr>
          <a:xfrm>
            <a:off x="647698" y="142694"/>
            <a:ext cx="10772775" cy="8193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How Algorithmic Bias is impacting Society?</a:t>
            </a:r>
          </a:p>
        </p:txBody>
      </p:sp>
      <p:grpSp>
        <p:nvGrpSpPr>
          <p:cNvPr id="30" name="Group 29">
            <a:extLst>
              <a:ext uri="{FF2B5EF4-FFF2-40B4-BE49-F238E27FC236}">
                <a16:creationId xmlns:a16="http://schemas.microsoft.com/office/drawing/2014/main" id="{40DCD4F4-9E23-4DBD-BC79-EAFF6BB0A80C}"/>
              </a:ext>
            </a:extLst>
          </p:cNvPr>
          <p:cNvGrpSpPr/>
          <p:nvPr/>
        </p:nvGrpSpPr>
        <p:grpSpPr>
          <a:xfrm>
            <a:off x="647698" y="861193"/>
            <a:ext cx="5314951" cy="4748708"/>
            <a:chOff x="647698" y="861192"/>
            <a:chExt cx="5314951" cy="5464199"/>
          </a:xfrm>
        </p:grpSpPr>
        <p:sp>
          <p:nvSpPr>
            <p:cNvPr id="25" name="Rectangle: Rounded Corners 24">
              <a:extLst>
                <a:ext uri="{FF2B5EF4-FFF2-40B4-BE49-F238E27FC236}">
                  <a16:creationId xmlns:a16="http://schemas.microsoft.com/office/drawing/2014/main" id="{E71D40CD-07AF-428F-8FB2-C6D349FADA26}"/>
                </a:ext>
              </a:extLst>
            </p:cNvPr>
            <p:cNvSpPr/>
            <p:nvPr/>
          </p:nvSpPr>
          <p:spPr>
            <a:xfrm>
              <a:off x="647698" y="861192"/>
              <a:ext cx="5314951" cy="546419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Picture 7" descr="A close up of a newspaper&#10;&#10;Description generated with high confidence">
              <a:extLst>
                <a:ext uri="{FF2B5EF4-FFF2-40B4-BE49-F238E27FC236}">
                  <a16:creationId xmlns:a16="http://schemas.microsoft.com/office/drawing/2014/main" id="{0DD0A692-BA53-4660-A725-50F8529BE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969" y="1530531"/>
              <a:ext cx="2025386" cy="1517950"/>
            </a:xfrm>
            <a:prstGeom prst="rect">
              <a:avLst/>
            </a:prstGeom>
          </p:spPr>
        </p:pic>
        <p:pic>
          <p:nvPicPr>
            <p:cNvPr id="12" name="Picture 11" descr="A close up of a device&#10;&#10;Description generated with very high confidence">
              <a:extLst>
                <a:ext uri="{FF2B5EF4-FFF2-40B4-BE49-F238E27FC236}">
                  <a16:creationId xmlns:a16="http://schemas.microsoft.com/office/drawing/2014/main" id="{C22B9BD1-42EA-4C93-B639-D339D3D92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247" y="4846517"/>
              <a:ext cx="1911718" cy="1272162"/>
            </a:xfrm>
            <a:prstGeom prst="rect">
              <a:avLst/>
            </a:prstGeom>
          </p:spPr>
        </p:pic>
        <p:pic>
          <p:nvPicPr>
            <p:cNvPr id="16" name="Picture 15" descr="A close up of text on a white background&#10;&#10;Description generated with high confidence">
              <a:extLst>
                <a:ext uri="{FF2B5EF4-FFF2-40B4-BE49-F238E27FC236}">
                  <a16:creationId xmlns:a16="http://schemas.microsoft.com/office/drawing/2014/main" id="{9971A4F0-2B1E-4C9A-97E7-2924BC9CCA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962" y="3255503"/>
              <a:ext cx="1994346" cy="1384302"/>
            </a:xfrm>
            <a:prstGeom prst="rect">
              <a:avLst/>
            </a:prstGeom>
          </p:spPr>
        </p:pic>
        <p:pic>
          <p:nvPicPr>
            <p:cNvPr id="20" name="Picture 19" descr="A sign on the side of a building&#10;&#10;Description generated with very high confidence">
              <a:extLst>
                <a:ext uri="{FF2B5EF4-FFF2-40B4-BE49-F238E27FC236}">
                  <a16:creationId xmlns:a16="http://schemas.microsoft.com/office/drawing/2014/main" id="{19BB7EB1-6A96-4977-B2A1-8F170195EA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9060" y="1530531"/>
              <a:ext cx="1842561" cy="1451905"/>
            </a:xfrm>
            <a:prstGeom prst="rect">
              <a:avLst/>
            </a:prstGeom>
          </p:spPr>
        </p:pic>
        <p:pic>
          <p:nvPicPr>
            <p:cNvPr id="22" name="Picture 21" descr="A close up of a piece of paper&#10;&#10;Description generated with very high confidence">
              <a:extLst>
                <a:ext uri="{FF2B5EF4-FFF2-40B4-BE49-F238E27FC236}">
                  <a16:creationId xmlns:a16="http://schemas.microsoft.com/office/drawing/2014/main" id="{490C203E-1611-413E-ADDF-689A612340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6009" y="4846827"/>
              <a:ext cx="1994346" cy="1331548"/>
            </a:xfrm>
            <a:prstGeom prst="rect">
              <a:avLst/>
            </a:prstGeom>
          </p:spPr>
        </p:pic>
        <p:grpSp>
          <p:nvGrpSpPr>
            <p:cNvPr id="24" name="Group 23">
              <a:extLst>
                <a:ext uri="{FF2B5EF4-FFF2-40B4-BE49-F238E27FC236}">
                  <a16:creationId xmlns:a16="http://schemas.microsoft.com/office/drawing/2014/main" id="{095D055F-1BDF-42E3-9F94-E9D30B35E302}"/>
                </a:ext>
              </a:extLst>
            </p:cNvPr>
            <p:cNvGrpSpPr/>
            <p:nvPr/>
          </p:nvGrpSpPr>
          <p:grpSpPr>
            <a:xfrm>
              <a:off x="1119903" y="3255503"/>
              <a:ext cx="1911718" cy="1384303"/>
              <a:chOff x="1149621" y="4031822"/>
              <a:chExt cx="2407445" cy="1928338"/>
            </a:xfrm>
          </p:grpSpPr>
          <p:pic>
            <p:nvPicPr>
              <p:cNvPr id="18" name="Picture 17" descr="A person sitting at a train station next to a window&#10;&#10;Description generated with high confidence">
                <a:extLst>
                  <a:ext uri="{FF2B5EF4-FFF2-40B4-BE49-F238E27FC236}">
                    <a16:creationId xmlns:a16="http://schemas.microsoft.com/office/drawing/2014/main" id="{32EE6DDC-C4A0-4E95-910A-228D08B013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621" y="4031822"/>
                <a:ext cx="2407445" cy="1604963"/>
              </a:xfrm>
              <a:prstGeom prst="rect">
                <a:avLst/>
              </a:prstGeom>
            </p:spPr>
          </p:pic>
          <p:sp>
            <p:nvSpPr>
              <p:cNvPr id="23" name="TextBox 22">
                <a:extLst>
                  <a:ext uri="{FF2B5EF4-FFF2-40B4-BE49-F238E27FC236}">
                    <a16:creationId xmlns:a16="http://schemas.microsoft.com/office/drawing/2014/main" id="{773D1784-A8BC-49B9-B6A3-DDAB23AC91B2}"/>
                  </a:ext>
                </a:extLst>
              </p:cNvPr>
              <p:cNvSpPr txBox="1"/>
              <p:nvPr/>
            </p:nvSpPr>
            <p:spPr>
              <a:xfrm>
                <a:off x="1699243" y="5652383"/>
                <a:ext cx="958980" cy="307777"/>
              </a:xfrm>
              <a:prstGeom prst="rect">
                <a:avLst/>
              </a:prstGeom>
              <a:noFill/>
            </p:spPr>
            <p:txBody>
              <a:bodyPr wrap="none" rtlCol="0">
                <a:spAutoFit/>
              </a:bodyPr>
              <a:lstStyle/>
              <a:p>
                <a:r>
                  <a:rPr lang="en-US" sz="1400" dirty="0"/>
                  <a:t>Recidivism</a:t>
                </a:r>
              </a:p>
            </p:txBody>
          </p:sp>
        </p:grpSp>
        <p:sp>
          <p:nvSpPr>
            <p:cNvPr id="28" name="TextBox 27">
              <a:extLst>
                <a:ext uri="{FF2B5EF4-FFF2-40B4-BE49-F238E27FC236}">
                  <a16:creationId xmlns:a16="http://schemas.microsoft.com/office/drawing/2014/main" id="{104F98B6-7B69-409B-AF5E-0515A28AFE74}"/>
                </a:ext>
              </a:extLst>
            </p:cNvPr>
            <p:cNvSpPr txBox="1"/>
            <p:nvPr/>
          </p:nvSpPr>
          <p:spPr>
            <a:xfrm>
              <a:off x="2317862" y="962025"/>
              <a:ext cx="2177938" cy="369332"/>
            </a:xfrm>
            <a:prstGeom prst="rect">
              <a:avLst/>
            </a:prstGeom>
            <a:noFill/>
          </p:spPr>
          <p:txBody>
            <a:bodyPr wrap="square" rtlCol="0">
              <a:spAutoFit/>
            </a:bodyPr>
            <a:lstStyle/>
            <a:p>
              <a:r>
                <a:rPr lang="en-US" b="1" dirty="0"/>
                <a:t>Allocative Harms</a:t>
              </a:r>
            </a:p>
          </p:txBody>
        </p:sp>
      </p:grpSp>
      <p:sp>
        <p:nvSpPr>
          <p:cNvPr id="35" name="Rectangle 34">
            <a:extLst>
              <a:ext uri="{FF2B5EF4-FFF2-40B4-BE49-F238E27FC236}">
                <a16:creationId xmlns:a16="http://schemas.microsoft.com/office/drawing/2014/main" id="{A9D00608-AFA6-4F4E-98CD-16F2828ED43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Algorithms are trying to replicate the bias encoded in data</a:t>
            </a:r>
          </a:p>
        </p:txBody>
      </p:sp>
      <p:pic>
        <p:nvPicPr>
          <p:cNvPr id="32" name="Picture 31" descr="A picture containing object&#10;&#10;Description generated with very high confidence">
            <a:extLst>
              <a:ext uri="{FF2B5EF4-FFF2-40B4-BE49-F238E27FC236}">
                <a16:creationId xmlns:a16="http://schemas.microsoft.com/office/drawing/2014/main" id="{14442B58-A1F5-4CC3-BE04-F3B0D7248A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grpSp>
        <p:nvGrpSpPr>
          <p:cNvPr id="6" name="Group 5">
            <a:extLst>
              <a:ext uri="{FF2B5EF4-FFF2-40B4-BE49-F238E27FC236}">
                <a16:creationId xmlns:a16="http://schemas.microsoft.com/office/drawing/2014/main" id="{C952CF12-08E9-4846-A976-EE8B9E37812C}"/>
              </a:ext>
            </a:extLst>
          </p:cNvPr>
          <p:cNvGrpSpPr/>
          <p:nvPr/>
        </p:nvGrpSpPr>
        <p:grpSpPr>
          <a:xfrm>
            <a:off x="6117352" y="823434"/>
            <a:ext cx="5314951" cy="4748708"/>
            <a:chOff x="6117352" y="823434"/>
            <a:chExt cx="5314951" cy="4748708"/>
          </a:xfrm>
        </p:grpSpPr>
        <p:sp>
          <p:nvSpPr>
            <p:cNvPr id="27" name="Rectangle: Rounded Corners 26">
              <a:extLst>
                <a:ext uri="{FF2B5EF4-FFF2-40B4-BE49-F238E27FC236}">
                  <a16:creationId xmlns:a16="http://schemas.microsoft.com/office/drawing/2014/main" id="{418D665A-D858-4407-A5AD-6C27A557AE1A}"/>
                </a:ext>
              </a:extLst>
            </p:cNvPr>
            <p:cNvSpPr/>
            <p:nvPr/>
          </p:nvSpPr>
          <p:spPr>
            <a:xfrm>
              <a:off x="6117352" y="823434"/>
              <a:ext cx="5314951" cy="474870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EF41526-B67C-47A8-8BE4-ABC8729AC8B1}"/>
                </a:ext>
              </a:extLst>
            </p:cNvPr>
            <p:cNvSpPr txBox="1"/>
            <p:nvPr/>
          </p:nvSpPr>
          <p:spPr>
            <a:xfrm>
              <a:off x="7546102" y="962025"/>
              <a:ext cx="2457450" cy="369332"/>
            </a:xfrm>
            <a:prstGeom prst="rect">
              <a:avLst/>
            </a:prstGeom>
            <a:noFill/>
          </p:spPr>
          <p:txBody>
            <a:bodyPr wrap="square" rtlCol="0">
              <a:spAutoFit/>
            </a:bodyPr>
            <a:lstStyle/>
            <a:p>
              <a:r>
                <a:rPr lang="en-US" b="1" dirty="0"/>
                <a:t>Representation Harms</a:t>
              </a:r>
            </a:p>
          </p:txBody>
        </p:sp>
        <p:pic>
          <p:nvPicPr>
            <p:cNvPr id="34" name="Picture 33">
              <a:extLst>
                <a:ext uri="{FF2B5EF4-FFF2-40B4-BE49-F238E27FC236}">
                  <a16:creationId xmlns:a16="http://schemas.microsoft.com/office/drawing/2014/main" id="{1AF2B874-5F20-4054-AFAA-D6A7457BA8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2530" y="3644052"/>
              <a:ext cx="4964593" cy="1641259"/>
            </a:xfrm>
            <a:prstGeom prst="rect">
              <a:avLst/>
            </a:prstGeom>
          </p:spPr>
        </p:pic>
        <p:pic>
          <p:nvPicPr>
            <p:cNvPr id="5" name="Picture 4" descr="A picture containing photo, showing, different&#10;&#10;Description generated with very high confidence">
              <a:extLst>
                <a:ext uri="{FF2B5EF4-FFF2-40B4-BE49-F238E27FC236}">
                  <a16:creationId xmlns:a16="http://schemas.microsoft.com/office/drawing/2014/main" id="{7B78CBA4-D2C5-47CF-B2D5-7827B17E2A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8280" y="1360218"/>
              <a:ext cx="3003279" cy="2130968"/>
            </a:xfrm>
            <a:prstGeom prst="rect">
              <a:avLst/>
            </a:prstGeom>
          </p:spPr>
        </p:pic>
      </p:grpSp>
    </p:spTree>
    <p:extLst>
      <p:ext uri="{BB962C8B-B14F-4D97-AF65-F5344CB8AC3E}">
        <p14:creationId xmlns:p14="http://schemas.microsoft.com/office/powerpoint/2010/main" val="26235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02" y="1028798"/>
            <a:ext cx="5891377" cy="5255108"/>
          </a:xfrm>
          <a:prstGeom prst="rect">
            <a:avLst/>
          </a:prstGeom>
        </p:spPr>
      </p:pic>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 the media …</a:t>
            </a:r>
          </a:p>
        </p:txBody>
      </p:sp>
      <p:pic>
        <p:nvPicPr>
          <p:cNvPr id="12" name="Picture 11" descr="A screenshot of a cell phone&#10;&#10;Description generated with high confidence">
            <a:extLst>
              <a:ext uri="{FF2B5EF4-FFF2-40B4-BE49-F238E27FC236}">
                <a16:creationId xmlns:a16="http://schemas.microsoft.com/office/drawing/2014/main" id="{0A72C911-0304-47ED-88EA-8D819DCBA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180" y="3365493"/>
            <a:ext cx="6441469" cy="1354924"/>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06D66D5F-5AF0-4437-A4B0-3E0B244DA1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598" y="4711583"/>
            <a:ext cx="3538733" cy="1037615"/>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0F8469EE-03CE-4AFD-BF2F-DC561C334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9272" y="1185764"/>
            <a:ext cx="5886190" cy="866775"/>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6E597E4-E96F-4B92-8332-E21FE71E0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4532" y="3572841"/>
            <a:ext cx="4278193" cy="524223"/>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6C46BAAC-521A-4294-BABE-D1CC3CBE30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74146" y="4365706"/>
            <a:ext cx="8061352" cy="1043515"/>
          </a:xfrm>
          <a:prstGeom prst="rect">
            <a:avLst/>
          </a:prstGeom>
        </p:spPr>
      </p:pic>
      <p:pic>
        <p:nvPicPr>
          <p:cNvPr id="14" name="Picture 13" descr="A screenshot of a cell phone&#10;&#10;Description generated with high confidence">
            <a:extLst>
              <a:ext uri="{FF2B5EF4-FFF2-40B4-BE49-F238E27FC236}">
                <a16:creationId xmlns:a16="http://schemas.microsoft.com/office/drawing/2014/main" id="{6C27DB76-E05B-4F98-8926-2017FEB981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57147" y="2375932"/>
            <a:ext cx="7097221" cy="1031531"/>
          </a:xfrm>
          <a:prstGeom prst="rect">
            <a:avLst/>
          </a:prstGeom>
        </p:spPr>
      </p:pic>
      <p:pic>
        <p:nvPicPr>
          <p:cNvPr id="22" name="Picture 21">
            <a:extLst>
              <a:ext uri="{FF2B5EF4-FFF2-40B4-BE49-F238E27FC236}">
                <a16:creationId xmlns:a16="http://schemas.microsoft.com/office/drawing/2014/main" id="{2618B162-C954-426A-9EEF-5D4FFF4C81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4213" y="5237129"/>
            <a:ext cx="5251574" cy="1014058"/>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4B92EC03-0E3D-42D7-961D-2E88556333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7054" y="2739153"/>
            <a:ext cx="6765759" cy="1780463"/>
          </a:xfrm>
          <a:prstGeom prst="rect">
            <a:avLst/>
          </a:prstGeom>
        </p:spPr>
      </p:pic>
      <p:pic>
        <p:nvPicPr>
          <p:cNvPr id="10" name="Picture 9">
            <a:extLst>
              <a:ext uri="{FF2B5EF4-FFF2-40B4-BE49-F238E27FC236}">
                <a16:creationId xmlns:a16="http://schemas.microsoft.com/office/drawing/2014/main" id="{B1821527-B507-4E4C-9302-DB70B81186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17948" y="2123108"/>
            <a:ext cx="6134100" cy="2352675"/>
          </a:xfrm>
          <a:prstGeom prst="rect">
            <a:avLst/>
          </a:prstGeom>
        </p:spPr>
      </p:pic>
      <p:pic>
        <p:nvPicPr>
          <p:cNvPr id="26" name="Picture 25">
            <a:extLst>
              <a:ext uri="{FF2B5EF4-FFF2-40B4-BE49-F238E27FC236}">
                <a16:creationId xmlns:a16="http://schemas.microsoft.com/office/drawing/2014/main" id="{C6898393-1800-4A59-AFAC-28AEB1DD0D2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47879" y="1924999"/>
            <a:ext cx="5095875" cy="866775"/>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C5510287-1E51-4576-AA8B-D9F0AFEF8B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86099" y="1206379"/>
            <a:ext cx="6439316" cy="2085401"/>
          </a:xfrm>
          <a:prstGeom prst="rect">
            <a:avLst/>
          </a:prstGeom>
        </p:spPr>
      </p:pic>
      <p:pic>
        <p:nvPicPr>
          <p:cNvPr id="6" name="Picture 5" descr="A screenshot of a cell phone&#10;&#10;Description generated with very high confidence">
            <a:extLst>
              <a:ext uri="{FF2B5EF4-FFF2-40B4-BE49-F238E27FC236}">
                <a16:creationId xmlns:a16="http://schemas.microsoft.com/office/drawing/2014/main" id="{9248F09A-E204-42E9-BD80-B41AB576BEF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54995" y="2409593"/>
            <a:ext cx="5194044" cy="3087255"/>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55241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Chatbot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5" name="Picture 4">
            <a:extLst>
              <a:ext uri="{FF2B5EF4-FFF2-40B4-BE49-F238E27FC236}">
                <a16:creationId xmlns:a16="http://schemas.microsoft.com/office/drawing/2014/main" id="{192B5814-B791-4380-9770-852FAB78AB02}"/>
              </a:ext>
            </a:extLst>
          </p:cNvPr>
          <p:cNvPicPr>
            <a:picLocks noChangeAspect="1"/>
          </p:cNvPicPr>
          <p:nvPr/>
        </p:nvPicPr>
        <p:blipFill>
          <a:blip r:embed="rId4"/>
          <a:stretch>
            <a:fillRect/>
          </a:stretch>
        </p:blipFill>
        <p:spPr>
          <a:xfrm>
            <a:off x="2260471" y="1008869"/>
            <a:ext cx="5972175" cy="4668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F77EBB0C-F78E-4A98-853F-459885AEC6D6}"/>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Twitter taught Microsoft’s chatbot Tay to be racist in less than a day</a:t>
            </a:r>
          </a:p>
        </p:txBody>
      </p:sp>
      <p:pic>
        <p:nvPicPr>
          <p:cNvPr id="8" name="Picture 7" descr="A screenshot of a cell phone&#10;&#10;Description automatically generated">
            <a:extLst>
              <a:ext uri="{FF2B5EF4-FFF2-40B4-BE49-F238E27FC236}">
                <a16:creationId xmlns:a16="http://schemas.microsoft.com/office/drawing/2014/main" id="{AE653360-ACB8-4A99-B400-346F7A469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9102" y="2189991"/>
            <a:ext cx="5425440" cy="24993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522CFFB0-1A53-4239-8A7D-2D70592AC779}"/>
              </a:ext>
            </a:extLst>
          </p:cNvPr>
          <p:cNvSpPr/>
          <p:nvPr/>
        </p:nvSpPr>
        <p:spPr>
          <a:xfrm>
            <a:off x="753207" y="6448903"/>
            <a:ext cx="6940062" cy="307777"/>
          </a:xfrm>
          <a:prstGeom prst="rect">
            <a:avLst/>
          </a:prstGeom>
        </p:spPr>
        <p:txBody>
          <a:bodyPr wrap="square">
            <a:spAutoFit/>
          </a:bodyPr>
          <a:lstStyle/>
          <a:p>
            <a:r>
              <a:rPr lang="en-US" sz="1400" dirty="0">
                <a:solidFill>
                  <a:srgbClr val="222222"/>
                </a:solidFill>
                <a:latin typeface="Arial" panose="020B0604020202020204" pitchFamily="34" charset="0"/>
              </a:rPr>
              <a:t>https://www.theverge.com/2016/3/24/11297050/tay-microsoft-chatbot-racist</a:t>
            </a:r>
            <a:endParaRPr lang="en-US" sz="1400" dirty="0"/>
          </a:p>
        </p:txBody>
      </p:sp>
    </p:spTree>
    <p:extLst>
      <p:ext uri="{BB962C8B-B14F-4D97-AF65-F5344CB8AC3E}">
        <p14:creationId xmlns:p14="http://schemas.microsoft.com/office/powerpoint/2010/main" val="29673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Machine Translation</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Google Translate is Gender Biased </a:t>
            </a:r>
          </a:p>
        </p:txBody>
      </p:sp>
      <p:pic>
        <p:nvPicPr>
          <p:cNvPr id="6" name="Picture 5">
            <a:extLst>
              <a:ext uri="{FF2B5EF4-FFF2-40B4-BE49-F238E27FC236}">
                <a16:creationId xmlns:a16="http://schemas.microsoft.com/office/drawing/2014/main" id="{817E0698-9117-4B80-BBE3-3381EF71A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9266" y="1231210"/>
            <a:ext cx="9353468" cy="3815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523220"/>
          </a:xfrm>
          <a:prstGeom prst="rect">
            <a:avLst/>
          </a:prstGeom>
        </p:spPr>
        <p:txBody>
          <a:bodyPr wrap="square">
            <a:spAutoFit/>
          </a:bodyPr>
          <a:lstStyle/>
          <a:p>
            <a:r>
              <a:rPr lang="en-US" sz="1400" dirty="0">
                <a:solidFill>
                  <a:srgbClr val="222222"/>
                </a:solidFill>
                <a:latin typeface="Arial" panose="020B0604020202020204" pitchFamily="34" charset="0"/>
              </a:rPr>
              <a:t>https://qz.com/1141122/google-translates-gender-bias-pairs-he-with-hardworking-and-she-with-lazy-and-other-examples/</a:t>
            </a:r>
            <a:endParaRPr lang="en-US" sz="1400" dirty="0"/>
          </a:p>
        </p:txBody>
      </p:sp>
    </p:spTree>
    <p:extLst>
      <p:ext uri="{BB962C8B-B14F-4D97-AF65-F5344CB8AC3E}">
        <p14:creationId xmlns:p14="http://schemas.microsoft.com/office/powerpoint/2010/main" val="8172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5"/>
            <a:ext cx="10772775" cy="69361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Hiring</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Amazon scraps secret AI recruiting tool that showed bias against women</a:t>
            </a:r>
          </a:p>
        </p:txBody>
      </p:sp>
      <p:sp>
        <p:nvSpPr>
          <p:cNvPr id="7" name="Rectangle 6">
            <a:extLst>
              <a:ext uri="{FF2B5EF4-FFF2-40B4-BE49-F238E27FC236}">
                <a16:creationId xmlns:a16="http://schemas.microsoft.com/office/drawing/2014/main" id="{0A40BEC7-79B3-47B2-B0B8-83C7DF612FA7}"/>
              </a:ext>
            </a:extLst>
          </p:cNvPr>
          <p:cNvSpPr/>
          <p:nvPr/>
        </p:nvSpPr>
        <p:spPr>
          <a:xfrm>
            <a:off x="463840" y="6347119"/>
            <a:ext cx="8298196" cy="400110"/>
          </a:xfrm>
          <a:prstGeom prst="rect">
            <a:avLst/>
          </a:prstGeom>
        </p:spPr>
        <p:txBody>
          <a:bodyPr wrap="square">
            <a:spAutoFit/>
          </a:bodyPr>
          <a:lstStyle/>
          <a:p>
            <a:r>
              <a:rPr lang="en-US" sz="1000" dirty="0"/>
              <a:t>https://www.reuters.com/article/us-amazon-com-jobs-automation-insight/amazon-scraps-secret-ai-recruiting-tool-that-showed-bias-against-women-idUSKCN1MK08G</a:t>
            </a:r>
          </a:p>
        </p:txBody>
      </p:sp>
      <p:pic>
        <p:nvPicPr>
          <p:cNvPr id="3" name="Picture 2" descr="A screenshot of a cell phone&#10;&#10;Description automatically generated">
            <a:extLst>
              <a:ext uri="{FF2B5EF4-FFF2-40B4-BE49-F238E27FC236}">
                <a16:creationId xmlns:a16="http://schemas.microsoft.com/office/drawing/2014/main" id="{826CD444-8C3C-4DA8-A69C-35BB283E9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98" y="836305"/>
            <a:ext cx="11330940" cy="3970020"/>
          </a:xfrm>
          <a:prstGeom prst="rect">
            <a:avLst/>
          </a:prstGeom>
        </p:spPr>
      </p:pic>
    </p:spTree>
    <p:extLst>
      <p:ext uri="{BB962C8B-B14F-4D97-AF65-F5344CB8AC3E}">
        <p14:creationId xmlns:p14="http://schemas.microsoft.com/office/powerpoint/2010/main" val="255116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Word Embeddings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5" name="Rectangle 4">
            <a:extLst>
              <a:ext uri="{FF2B5EF4-FFF2-40B4-BE49-F238E27FC236}">
                <a16:creationId xmlns:a16="http://schemas.microsoft.com/office/drawing/2014/main" id="{B750D818-76A8-467D-A460-D2B5559DBEEA}"/>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Word Embeddings are reflection of society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6" name="Picture 5" descr="A close up of a logo&#10;&#10;Description generated with high confidence">
            <a:extLst>
              <a:ext uri="{FF2B5EF4-FFF2-40B4-BE49-F238E27FC236}">
                <a16:creationId xmlns:a16="http://schemas.microsoft.com/office/drawing/2014/main" id="{EFACE999-4707-4A0B-AA89-A3797F428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02" y="4219257"/>
            <a:ext cx="888531" cy="1020329"/>
          </a:xfrm>
          <a:prstGeom prst="rect">
            <a:avLst/>
          </a:prstGeom>
        </p:spPr>
      </p:pic>
      <p:pic>
        <p:nvPicPr>
          <p:cNvPr id="11" name="Picture 10">
            <a:extLst>
              <a:ext uri="{FF2B5EF4-FFF2-40B4-BE49-F238E27FC236}">
                <a16:creationId xmlns:a16="http://schemas.microsoft.com/office/drawing/2014/main" id="{F8CA5D8E-2AE9-43A8-8B95-7B7AAB1CB4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710" y="2118020"/>
            <a:ext cx="1006236" cy="1006236"/>
          </a:xfrm>
          <a:prstGeom prst="rect">
            <a:avLst/>
          </a:prstGeom>
        </p:spPr>
      </p:pic>
      <p:pic>
        <p:nvPicPr>
          <p:cNvPr id="13" name="Picture 12" descr="A picture containing ax, vector graphics&#10;&#10;Description generated with very high confidence">
            <a:extLst>
              <a:ext uri="{FF2B5EF4-FFF2-40B4-BE49-F238E27FC236}">
                <a16:creationId xmlns:a16="http://schemas.microsoft.com/office/drawing/2014/main" id="{853CDB9C-9AD0-449E-920A-F95A7627A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562" y="1237930"/>
            <a:ext cx="969536" cy="788227"/>
          </a:xfrm>
          <a:prstGeom prst="rect">
            <a:avLst/>
          </a:prstGeom>
        </p:spPr>
      </p:pic>
      <p:pic>
        <p:nvPicPr>
          <p:cNvPr id="15" name="Picture 14">
            <a:extLst>
              <a:ext uri="{FF2B5EF4-FFF2-40B4-BE49-F238E27FC236}">
                <a16:creationId xmlns:a16="http://schemas.microsoft.com/office/drawing/2014/main" id="{8F17EDE4-5BC0-48C0-A45C-20A9F8AD23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710" y="3227111"/>
            <a:ext cx="998632" cy="889291"/>
          </a:xfrm>
          <a:prstGeom prst="rect">
            <a:avLst/>
          </a:prstGeom>
        </p:spPr>
      </p:pic>
      <p:sp>
        <p:nvSpPr>
          <p:cNvPr id="16" name="Rectangle 15">
            <a:extLst>
              <a:ext uri="{FF2B5EF4-FFF2-40B4-BE49-F238E27FC236}">
                <a16:creationId xmlns:a16="http://schemas.microsoft.com/office/drawing/2014/main" id="{4454532A-31C1-4BB4-A9E3-D9778552C0BD}"/>
              </a:ext>
            </a:extLst>
          </p:cNvPr>
          <p:cNvSpPr/>
          <p:nvPr/>
        </p:nvSpPr>
        <p:spPr>
          <a:xfrm>
            <a:off x="9004042" y="84161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SOME</a:t>
            </a:r>
          </a:p>
          <a:p>
            <a:pPr algn="ctr"/>
            <a:endParaRPr lang="en-US" dirty="0"/>
          </a:p>
          <a:p>
            <a:pPr algn="ctr"/>
            <a:r>
              <a:rPr lang="en-US" dirty="0"/>
              <a:t>M</a:t>
            </a:r>
          </a:p>
          <a:p>
            <a:pPr algn="ctr"/>
            <a:r>
              <a:rPr lang="en-US" dirty="0"/>
              <a:t>L</a:t>
            </a:r>
          </a:p>
          <a:p>
            <a:pPr algn="ctr"/>
            <a:endParaRPr lang="en-US" dirty="0"/>
          </a:p>
          <a:p>
            <a:pPr algn="ctr"/>
            <a:r>
              <a:rPr lang="en-US" dirty="0"/>
              <a:t>M</a:t>
            </a:r>
          </a:p>
          <a:p>
            <a:pPr algn="ctr"/>
            <a:r>
              <a:rPr lang="en-US" dirty="0"/>
              <a:t>O</a:t>
            </a:r>
          </a:p>
          <a:p>
            <a:pPr algn="ctr"/>
            <a:r>
              <a:rPr lang="en-US" dirty="0"/>
              <a:t>D</a:t>
            </a:r>
          </a:p>
          <a:p>
            <a:pPr algn="ctr"/>
            <a:r>
              <a:rPr lang="en-US" dirty="0"/>
              <a:t>E</a:t>
            </a:r>
          </a:p>
          <a:p>
            <a:pPr algn="ctr"/>
            <a:r>
              <a:rPr lang="en-US" dirty="0"/>
              <a:t>L</a:t>
            </a:r>
          </a:p>
        </p:txBody>
      </p:sp>
      <p:sp>
        <p:nvSpPr>
          <p:cNvPr id="18" name="Rectangle 17">
            <a:extLst>
              <a:ext uri="{FF2B5EF4-FFF2-40B4-BE49-F238E27FC236}">
                <a16:creationId xmlns:a16="http://schemas.microsoft.com/office/drawing/2014/main" id="{FABB6C26-BC36-4343-89F1-01A4F57A6E59}"/>
              </a:ext>
            </a:extLst>
          </p:cNvPr>
          <p:cNvSpPr/>
          <p:nvPr/>
        </p:nvSpPr>
        <p:spPr>
          <a:xfrm>
            <a:off x="2052735" y="850974"/>
            <a:ext cx="373224" cy="4607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UNSUP</a:t>
            </a:r>
          </a:p>
          <a:p>
            <a:pPr algn="ctr"/>
            <a:r>
              <a:rPr lang="en-US" sz="1400" dirty="0"/>
              <a:t>E</a:t>
            </a:r>
          </a:p>
          <a:p>
            <a:pPr algn="ctr"/>
            <a:r>
              <a:rPr lang="en-US" sz="1400" dirty="0"/>
              <a:t>RV</a:t>
            </a:r>
          </a:p>
          <a:p>
            <a:pPr algn="ctr"/>
            <a:r>
              <a:rPr lang="en-US" sz="1400" dirty="0"/>
              <a:t>I</a:t>
            </a:r>
          </a:p>
          <a:p>
            <a:pPr algn="ctr"/>
            <a:r>
              <a:rPr lang="en-US" sz="1400" dirty="0"/>
              <a:t>S</a:t>
            </a:r>
          </a:p>
          <a:p>
            <a:pPr algn="ctr"/>
            <a:r>
              <a:rPr lang="en-US" sz="1400" dirty="0"/>
              <a:t>ED</a:t>
            </a:r>
          </a:p>
          <a:p>
            <a:pPr algn="ctr"/>
            <a:endParaRPr lang="en-US" sz="1400" dirty="0"/>
          </a:p>
          <a:p>
            <a:pPr algn="ctr"/>
            <a:r>
              <a:rPr lang="en-US" sz="1400" dirty="0"/>
              <a:t>L</a:t>
            </a:r>
          </a:p>
          <a:p>
            <a:pPr algn="ctr"/>
            <a:r>
              <a:rPr lang="en-US" sz="1400" dirty="0"/>
              <a:t>E</a:t>
            </a:r>
          </a:p>
          <a:p>
            <a:pPr algn="ctr"/>
            <a:r>
              <a:rPr lang="en-US" sz="1400" dirty="0"/>
              <a:t>ARN</a:t>
            </a:r>
          </a:p>
          <a:p>
            <a:pPr algn="ctr"/>
            <a:r>
              <a:rPr lang="en-US" sz="1400" dirty="0"/>
              <a:t>I</a:t>
            </a:r>
          </a:p>
          <a:p>
            <a:pPr algn="ctr"/>
            <a:r>
              <a:rPr lang="en-US" sz="1400" dirty="0"/>
              <a:t>NG</a:t>
            </a:r>
          </a:p>
        </p:txBody>
      </p:sp>
      <p:sp>
        <p:nvSpPr>
          <p:cNvPr id="20" name="TextBox 19">
            <a:extLst>
              <a:ext uri="{FF2B5EF4-FFF2-40B4-BE49-F238E27FC236}">
                <a16:creationId xmlns:a16="http://schemas.microsoft.com/office/drawing/2014/main" id="{31809791-0519-4862-BDF1-B48BE2E9890E}"/>
              </a:ext>
            </a:extLst>
          </p:cNvPr>
          <p:cNvSpPr txBox="1"/>
          <p:nvPr/>
        </p:nvSpPr>
        <p:spPr>
          <a:xfrm>
            <a:off x="3480319" y="1164168"/>
            <a:ext cx="4469363" cy="369332"/>
          </a:xfrm>
          <a:prstGeom prst="rect">
            <a:avLst/>
          </a:prstGeom>
          <a:noFill/>
        </p:spPr>
        <p:txBody>
          <a:bodyPr wrap="square" rtlCol="0">
            <a:spAutoFit/>
          </a:bodyPr>
          <a:lstStyle/>
          <a:p>
            <a:r>
              <a:rPr lang="en-US" dirty="0"/>
              <a:t>WORD   =&gt;    [0.23, 0.86, 0.19, 0.49,.., .., .., ..]</a:t>
            </a:r>
          </a:p>
        </p:txBody>
      </p:sp>
      <p:pic>
        <p:nvPicPr>
          <p:cNvPr id="22" name="Picture 21">
            <a:extLst>
              <a:ext uri="{FF2B5EF4-FFF2-40B4-BE49-F238E27FC236}">
                <a16:creationId xmlns:a16="http://schemas.microsoft.com/office/drawing/2014/main" id="{7E7C7609-D5EC-4DFD-85FC-6D1DB45E98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8379" y="1775888"/>
            <a:ext cx="2328550" cy="1742303"/>
          </a:xfrm>
          <a:prstGeom prst="rect">
            <a:avLst/>
          </a:prstGeom>
        </p:spPr>
      </p:pic>
      <p:sp>
        <p:nvSpPr>
          <p:cNvPr id="23" name="TextBox 22">
            <a:extLst>
              <a:ext uri="{FF2B5EF4-FFF2-40B4-BE49-F238E27FC236}">
                <a16:creationId xmlns:a16="http://schemas.microsoft.com/office/drawing/2014/main" id="{875B1740-E81B-442A-8C42-70E54E4A27AB}"/>
              </a:ext>
            </a:extLst>
          </p:cNvPr>
          <p:cNvSpPr txBox="1"/>
          <p:nvPr/>
        </p:nvSpPr>
        <p:spPr>
          <a:xfrm>
            <a:off x="5777221" y="1922144"/>
            <a:ext cx="2770404" cy="338554"/>
          </a:xfrm>
          <a:prstGeom prst="rect">
            <a:avLst/>
          </a:prstGeom>
          <a:noFill/>
        </p:spPr>
        <p:txBody>
          <a:bodyPr wrap="square" rtlCol="0">
            <a:spAutoFit/>
          </a:bodyPr>
          <a:lstStyle/>
          <a:p>
            <a:r>
              <a:rPr lang="en-US" sz="1600" dirty="0"/>
              <a:t>Queen – King + Man = Woman</a:t>
            </a:r>
          </a:p>
        </p:txBody>
      </p:sp>
      <p:sp>
        <p:nvSpPr>
          <p:cNvPr id="25" name="Oval 24">
            <a:extLst>
              <a:ext uri="{FF2B5EF4-FFF2-40B4-BE49-F238E27FC236}">
                <a16:creationId xmlns:a16="http://schemas.microsoft.com/office/drawing/2014/main" id="{65B8A7FD-F5DE-465F-B540-A5C8C3B559C5}"/>
              </a:ext>
            </a:extLst>
          </p:cNvPr>
          <p:cNvSpPr/>
          <p:nvPr/>
        </p:nvSpPr>
        <p:spPr>
          <a:xfrm>
            <a:off x="9744904" y="841614"/>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Sentiment</a:t>
            </a:r>
          </a:p>
          <a:p>
            <a:pPr algn="ctr"/>
            <a:r>
              <a:rPr lang="en-US" sz="1600" dirty="0"/>
              <a:t>Analysis</a:t>
            </a:r>
          </a:p>
        </p:txBody>
      </p:sp>
      <p:sp>
        <p:nvSpPr>
          <p:cNvPr id="26" name="Oval 25">
            <a:extLst>
              <a:ext uri="{FF2B5EF4-FFF2-40B4-BE49-F238E27FC236}">
                <a16:creationId xmlns:a16="http://schemas.microsoft.com/office/drawing/2014/main" id="{8700B433-B7A8-4BFD-84BE-8EA0075DD2A3}"/>
              </a:ext>
            </a:extLst>
          </p:cNvPr>
          <p:cNvSpPr/>
          <p:nvPr/>
        </p:nvSpPr>
        <p:spPr>
          <a:xfrm>
            <a:off x="9744904" y="183381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Machine</a:t>
            </a:r>
          </a:p>
          <a:p>
            <a:pPr algn="ctr"/>
            <a:r>
              <a:rPr lang="en-US" sz="1600" dirty="0"/>
              <a:t>Translation</a:t>
            </a:r>
          </a:p>
        </p:txBody>
      </p:sp>
      <p:sp>
        <p:nvSpPr>
          <p:cNvPr id="27" name="TextBox 26">
            <a:extLst>
              <a:ext uri="{FF2B5EF4-FFF2-40B4-BE49-F238E27FC236}">
                <a16:creationId xmlns:a16="http://schemas.microsoft.com/office/drawing/2014/main" id="{D1A4A694-99B2-4A66-A475-5DE16EFBDDD7}"/>
              </a:ext>
            </a:extLst>
          </p:cNvPr>
          <p:cNvSpPr txBox="1"/>
          <p:nvPr/>
        </p:nvSpPr>
        <p:spPr>
          <a:xfrm>
            <a:off x="5620667" y="2349029"/>
            <a:ext cx="3467480" cy="338554"/>
          </a:xfrm>
          <a:prstGeom prst="rect">
            <a:avLst/>
          </a:prstGeom>
          <a:noFill/>
        </p:spPr>
        <p:txBody>
          <a:bodyPr wrap="square" rtlCol="0">
            <a:spAutoFit/>
          </a:bodyPr>
          <a:lstStyle/>
          <a:p>
            <a:r>
              <a:rPr lang="en-US" sz="1600" dirty="0"/>
              <a:t>Popular </a:t>
            </a:r>
            <a:r>
              <a:rPr lang="en-US" sz="1600" dirty="0" err="1"/>
              <a:t>eg</a:t>
            </a:r>
            <a:r>
              <a:rPr lang="en-US" sz="1600" dirty="0"/>
              <a:t>: word2vec, </a:t>
            </a:r>
            <a:r>
              <a:rPr lang="en-US" sz="1600" dirty="0" err="1"/>
              <a:t>fastText</a:t>
            </a:r>
            <a:r>
              <a:rPr lang="en-US" sz="1600" dirty="0"/>
              <a:t>, Glove</a:t>
            </a:r>
          </a:p>
        </p:txBody>
      </p:sp>
      <p:sp>
        <p:nvSpPr>
          <p:cNvPr id="28" name="Oval 27">
            <a:extLst>
              <a:ext uri="{FF2B5EF4-FFF2-40B4-BE49-F238E27FC236}">
                <a16:creationId xmlns:a16="http://schemas.microsoft.com/office/drawing/2014/main" id="{BD9AF398-C15B-4699-A54E-3C728A89C39C}"/>
              </a:ext>
            </a:extLst>
          </p:cNvPr>
          <p:cNvSpPr/>
          <p:nvPr/>
        </p:nvSpPr>
        <p:spPr>
          <a:xfrm>
            <a:off x="9744904" y="2802846"/>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Question</a:t>
            </a:r>
          </a:p>
          <a:p>
            <a:pPr algn="ctr"/>
            <a:r>
              <a:rPr lang="en-US" sz="1600" dirty="0"/>
              <a:t>Answering</a:t>
            </a:r>
          </a:p>
        </p:txBody>
      </p:sp>
      <p:sp>
        <p:nvSpPr>
          <p:cNvPr id="29" name="Oval 28">
            <a:extLst>
              <a:ext uri="{FF2B5EF4-FFF2-40B4-BE49-F238E27FC236}">
                <a16:creationId xmlns:a16="http://schemas.microsoft.com/office/drawing/2014/main" id="{4D8A8202-6DD5-4B66-A1DF-DD17E7831140}"/>
              </a:ext>
            </a:extLst>
          </p:cNvPr>
          <p:cNvSpPr/>
          <p:nvPr/>
        </p:nvSpPr>
        <p:spPr>
          <a:xfrm>
            <a:off x="9744904" y="4658603"/>
            <a:ext cx="1766950" cy="853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Named Entity Recognition</a:t>
            </a:r>
          </a:p>
        </p:txBody>
      </p:sp>
      <p:sp>
        <p:nvSpPr>
          <p:cNvPr id="30" name="TextBox 29">
            <a:extLst>
              <a:ext uri="{FF2B5EF4-FFF2-40B4-BE49-F238E27FC236}">
                <a16:creationId xmlns:a16="http://schemas.microsoft.com/office/drawing/2014/main" id="{BA32AC1B-0566-4578-A862-C3443B5634A6}"/>
              </a:ext>
            </a:extLst>
          </p:cNvPr>
          <p:cNvSpPr txBox="1"/>
          <p:nvPr/>
        </p:nvSpPr>
        <p:spPr>
          <a:xfrm>
            <a:off x="10488388" y="3700986"/>
            <a:ext cx="587829" cy="1015663"/>
          </a:xfrm>
          <a:prstGeom prst="rect">
            <a:avLst/>
          </a:prstGeom>
          <a:noFill/>
        </p:spPr>
        <p:txBody>
          <a:bodyPr wrap="square" rtlCol="0">
            <a:spAutoFit/>
          </a:bodyPr>
          <a:lstStyle/>
          <a:p>
            <a:r>
              <a:rPr lang="en-US" sz="2000" b="1" dirty="0"/>
              <a:t>.</a:t>
            </a:r>
          </a:p>
          <a:p>
            <a:r>
              <a:rPr lang="en-US" sz="2000" b="1" dirty="0"/>
              <a:t>.</a:t>
            </a:r>
          </a:p>
          <a:p>
            <a:r>
              <a:rPr lang="en-US" sz="2000" b="1" dirty="0"/>
              <a:t>.</a:t>
            </a:r>
          </a:p>
        </p:txBody>
      </p:sp>
      <p:pic>
        <p:nvPicPr>
          <p:cNvPr id="32" name="Picture 31" descr="A screenshot of a cell phone&#10;&#10;Description generated with very high confidence">
            <a:extLst>
              <a:ext uri="{FF2B5EF4-FFF2-40B4-BE49-F238E27FC236}">
                <a16:creationId xmlns:a16="http://schemas.microsoft.com/office/drawing/2014/main" id="{45D32D92-81BD-4A7B-ACC6-9B2D89EC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7667" y="3679747"/>
            <a:ext cx="2589262" cy="1832625"/>
          </a:xfrm>
          <a:prstGeom prst="rect">
            <a:avLst/>
          </a:prstGeom>
        </p:spPr>
      </p:pic>
      <p:pic>
        <p:nvPicPr>
          <p:cNvPr id="34" name="Picture 33" descr="A screenshot of a cell phone&#10;&#10;Description generated with very high confidence">
            <a:extLst>
              <a:ext uri="{FF2B5EF4-FFF2-40B4-BE49-F238E27FC236}">
                <a16:creationId xmlns:a16="http://schemas.microsoft.com/office/drawing/2014/main" id="{FE36624E-FBF7-4F64-AE3E-195EDA7C86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38008" y="2953096"/>
            <a:ext cx="2909617" cy="2495788"/>
          </a:xfrm>
          <a:prstGeom prst="rect">
            <a:avLst/>
          </a:prstGeom>
        </p:spPr>
      </p:pic>
    </p:spTree>
    <p:extLst>
      <p:ext uri="{BB962C8B-B14F-4D97-AF65-F5344CB8AC3E}">
        <p14:creationId xmlns:p14="http://schemas.microsoft.com/office/powerpoint/2010/main" val="279682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8" grpId="0" animBg="1"/>
      <p:bldP spid="20" grpId="0"/>
      <p:bldP spid="23" grpId="0"/>
      <p:bldP spid="25" grpId="0" animBg="1"/>
      <p:bldP spid="26" grpId="0" animBg="1"/>
      <p:bldP spid="27" grpId="0"/>
      <p:bldP spid="28" grpId="0" animBg="1"/>
      <p:bldP spid="29"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Problem Statement</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066587" y="1310397"/>
            <a:ext cx="7934996" cy="3046988"/>
          </a:xfrm>
          <a:prstGeom prst="rect">
            <a:avLst/>
          </a:prstGeom>
          <a:noFill/>
        </p:spPr>
        <p:txBody>
          <a:bodyPr wrap="square" rtlCol="0">
            <a:spAutoFit/>
          </a:bodyPr>
          <a:lstStyle/>
          <a:p>
            <a:r>
              <a:rPr lang="en-US" sz="2400" dirty="0"/>
              <a:t>Given a pretrained word embedding model as input:-</a:t>
            </a:r>
          </a:p>
          <a:p>
            <a:endParaRPr lang="en-US" sz="2400" dirty="0"/>
          </a:p>
          <a:p>
            <a:r>
              <a:rPr lang="en-US" sz="2400" dirty="0"/>
              <a:t> </a:t>
            </a:r>
            <a:r>
              <a:rPr lang="en-US" sz="2400" dirty="0">
                <a:sym typeface="Wingdings" panose="05000000000000000000" pitchFamily="2" charset="2"/>
              </a:rPr>
              <a:t> </a:t>
            </a:r>
            <a:r>
              <a:rPr lang="en-US" sz="2400" dirty="0"/>
              <a:t>Identify inherent social biases &amp; stereotypes</a:t>
            </a:r>
          </a:p>
          <a:p>
            <a:endParaRPr lang="en-US" sz="2400" dirty="0"/>
          </a:p>
          <a:p>
            <a:r>
              <a:rPr lang="en-US" sz="2400" dirty="0">
                <a:sym typeface="Wingdings" panose="05000000000000000000" pitchFamily="2" charset="2"/>
              </a:rPr>
              <a:t> </a:t>
            </a:r>
            <a:r>
              <a:rPr lang="en-US" sz="2400" dirty="0"/>
              <a:t>Mitigate inappropriate biases</a:t>
            </a:r>
          </a:p>
          <a:p>
            <a:pPr marL="285750" indent="-285750">
              <a:buFont typeface="Wingdings" panose="05000000000000000000" pitchFamily="2" charset="2"/>
              <a:buChar char="à"/>
            </a:pPr>
            <a:endParaRPr lang="en-US" sz="2400" dirty="0"/>
          </a:p>
          <a:p>
            <a:r>
              <a:rPr lang="en-US" sz="2400" dirty="0"/>
              <a:t>Return debiased word embedding model for any downstream application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215717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descr="A picture containing person, indoor, woman&#10;&#10;Description automatically generated">
            <a:extLst>
              <a:ext uri="{FF2B5EF4-FFF2-40B4-BE49-F238E27FC236}">
                <a16:creationId xmlns:a16="http://schemas.microsoft.com/office/drawing/2014/main" id="{A3083E93-7521-450F-9E04-0BB34FA0547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000" b="98667" l="3917" r="90000">
                        <a14:foregroundMark x1="4583" y1="85667" x2="14000" y2="81667"/>
                        <a14:foregroundMark x1="14000" y1="81667" x2="23417" y2="86778"/>
                        <a14:foregroundMark x1="23417" y1="86778" x2="30833" y2="97222"/>
                        <a14:foregroundMark x1="30833" y1="97222" x2="41667" y2="95222"/>
                        <a14:foregroundMark x1="41667" y1="95222" x2="50750" y2="87889"/>
                        <a14:foregroundMark x1="50750" y1="87889" x2="62750" y2="97333"/>
                        <a14:foregroundMark x1="32583" y1="8556" x2="34833" y2="7000"/>
                        <a14:foregroundMark x1="15000" y1="28778" x2="15000" y2="28778"/>
                        <a14:foregroundMark x1="15000" y1="25111" x2="15000" y2="25111"/>
                        <a14:foregroundMark x1="4083" y1="84556" x2="3917" y2="96333"/>
                        <a14:foregroundMark x1="62750" y1="63444" x2="69917" y2="88556"/>
                        <a14:foregroundMark x1="69917" y1="88556" x2="70167" y2="89111"/>
                        <a14:foregroundMark x1="56333" y1="53556" x2="56333" y2="53556"/>
                        <a14:foregroundMark x1="24917" y1="21778" x2="24917" y2="21778"/>
                        <a14:foregroundMark x1="21000" y1="23333" x2="21000" y2="23333"/>
                        <a14:foregroundMark x1="21333" y1="24000" x2="21333" y2="24000"/>
                        <a14:foregroundMark x1="23167" y1="45444" x2="23167" y2="45444"/>
                        <a14:foregroundMark x1="24583" y1="44222" x2="24583" y2="44222"/>
                        <a14:foregroundMark x1="78667" y1="98667" x2="78667" y2="98667"/>
                      </a14:backgroundRemoval>
                    </a14:imgEffect>
                  </a14:imgLayer>
                </a14:imgProps>
              </a:ext>
              <a:ext uri="{28A0092B-C50C-407E-A947-70E740481C1C}">
                <a14:useLocalDpi xmlns:a14="http://schemas.microsoft.com/office/drawing/2010/main" val="0"/>
              </a:ext>
            </a:extLst>
          </a:blip>
          <a:stretch>
            <a:fillRect/>
          </a:stretch>
        </p:blipFill>
        <p:spPr>
          <a:xfrm>
            <a:off x="75219" y="3009117"/>
            <a:ext cx="5203330" cy="3848883"/>
          </a:xfrm>
          <a:prstGeom prst="rect">
            <a:avLst/>
          </a:prstGeom>
        </p:spPr>
      </p:pic>
      <p:grpSp>
        <p:nvGrpSpPr>
          <p:cNvPr id="59" name="Group 58">
            <a:extLst>
              <a:ext uri="{FF2B5EF4-FFF2-40B4-BE49-F238E27FC236}">
                <a16:creationId xmlns:a16="http://schemas.microsoft.com/office/drawing/2014/main" id="{A5F2C2A0-1096-447A-8142-8AFAC6866159}"/>
              </a:ext>
            </a:extLst>
          </p:cNvPr>
          <p:cNvGrpSpPr/>
          <p:nvPr/>
        </p:nvGrpSpPr>
        <p:grpSpPr>
          <a:xfrm>
            <a:off x="3912733" y="3089029"/>
            <a:ext cx="4170034" cy="3202550"/>
            <a:chOff x="3128355" y="3326469"/>
            <a:chExt cx="3768354" cy="2926619"/>
          </a:xfrm>
        </p:grpSpPr>
        <p:sp>
          <p:nvSpPr>
            <p:cNvPr id="5" name="Thought Bubble: Cloud 4">
              <a:extLst>
                <a:ext uri="{FF2B5EF4-FFF2-40B4-BE49-F238E27FC236}">
                  <a16:creationId xmlns:a16="http://schemas.microsoft.com/office/drawing/2014/main" id="{51C67503-9936-4B14-A0DD-D692A142D631}"/>
                </a:ext>
              </a:extLst>
            </p:cNvPr>
            <p:cNvSpPr/>
            <p:nvPr/>
          </p:nvSpPr>
          <p:spPr>
            <a:xfrm>
              <a:off x="3128355" y="3753412"/>
              <a:ext cx="3768354" cy="2499676"/>
            </a:xfrm>
            <a:prstGeom prst="cloudCallout">
              <a:avLst/>
            </a:prstGeom>
            <a:solidFill>
              <a:srgbClr val="FF69B4">
                <a:alpha val="50000"/>
              </a:srgbClr>
            </a:solidFill>
            <a:ln>
              <a:solidFill>
                <a:srgbClr val="FF69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F734A61-1DB4-44C8-95C8-E2B27AD4BE4A}"/>
                </a:ext>
              </a:extLst>
            </p:cNvPr>
            <p:cNvSpPr txBox="1"/>
            <p:nvPr/>
          </p:nvSpPr>
          <p:spPr>
            <a:xfrm>
              <a:off x="4578496" y="3998137"/>
              <a:ext cx="1059859" cy="421888"/>
            </a:xfrm>
            <a:prstGeom prst="rect">
              <a:avLst/>
            </a:prstGeom>
            <a:noFill/>
          </p:spPr>
          <p:txBody>
            <a:bodyPr wrap="square" rtlCol="0">
              <a:spAutoFit/>
            </a:bodyPr>
            <a:lstStyle/>
            <a:p>
              <a:r>
                <a:rPr lang="en-US" sz="2400" dirty="0"/>
                <a:t>dancer</a:t>
              </a:r>
            </a:p>
          </p:txBody>
        </p:sp>
        <p:sp>
          <p:nvSpPr>
            <p:cNvPr id="29" name="TextBox 28">
              <a:extLst>
                <a:ext uri="{FF2B5EF4-FFF2-40B4-BE49-F238E27FC236}">
                  <a16:creationId xmlns:a16="http://schemas.microsoft.com/office/drawing/2014/main" id="{7AFCD210-7157-4BB3-AC81-11DD5CD47F0B}"/>
                </a:ext>
              </a:extLst>
            </p:cNvPr>
            <p:cNvSpPr txBox="1"/>
            <p:nvPr/>
          </p:nvSpPr>
          <p:spPr>
            <a:xfrm>
              <a:off x="5701005" y="4089096"/>
              <a:ext cx="1059859" cy="421888"/>
            </a:xfrm>
            <a:prstGeom prst="rect">
              <a:avLst/>
            </a:prstGeom>
            <a:noFill/>
          </p:spPr>
          <p:txBody>
            <a:bodyPr wrap="square" rtlCol="0">
              <a:spAutoFit/>
            </a:bodyPr>
            <a:lstStyle/>
            <a:p>
              <a:r>
                <a:rPr lang="en-US" sz="2400" dirty="0"/>
                <a:t>teacher</a:t>
              </a:r>
            </a:p>
          </p:txBody>
        </p:sp>
        <p:sp>
          <p:nvSpPr>
            <p:cNvPr id="30" name="TextBox 29">
              <a:extLst>
                <a:ext uri="{FF2B5EF4-FFF2-40B4-BE49-F238E27FC236}">
                  <a16:creationId xmlns:a16="http://schemas.microsoft.com/office/drawing/2014/main" id="{C5255847-93EE-49DA-BCB8-79ACDDE1D894}"/>
                </a:ext>
              </a:extLst>
            </p:cNvPr>
            <p:cNvSpPr txBox="1"/>
            <p:nvPr/>
          </p:nvSpPr>
          <p:spPr>
            <a:xfrm>
              <a:off x="5619027" y="5378111"/>
              <a:ext cx="1009817" cy="421888"/>
            </a:xfrm>
            <a:prstGeom prst="rect">
              <a:avLst/>
            </a:prstGeom>
            <a:noFill/>
          </p:spPr>
          <p:txBody>
            <a:bodyPr wrap="square" rtlCol="0">
              <a:spAutoFit/>
            </a:bodyPr>
            <a:lstStyle/>
            <a:p>
              <a:r>
                <a:rPr lang="en-US" sz="2400" dirty="0"/>
                <a:t>acid</a:t>
              </a:r>
            </a:p>
          </p:txBody>
        </p:sp>
        <p:sp>
          <p:nvSpPr>
            <p:cNvPr id="31" name="TextBox 30">
              <a:extLst>
                <a:ext uri="{FF2B5EF4-FFF2-40B4-BE49-F238E27FC236}">
                  <a16:creationId xmlns:a16="http://schemas.microsoft.com/office/drawing/2014/main" id="{6B302A9F-F93B-487B-B644-6AD511045E09}"/>
                </a:ext>
              </a:extLst>
            </p:cNvPr>
            <p:cNvSpPr txBox="1"/>
            <p:nvPr/>
          </p:nvSpPr>
          <p:spPr>
            <a:xfrm>
              <a:off x="4498367" y="4503134"/>
              <a:ext cx="1322753" cy="421888"/>
            </a:xfrm>
            <a:prstGeom prst="rect">
              <a:avLst/>
            </a:prstGeom>
            <a:noFill/>
          </p:spPr>
          <p:txBody>
            <a:bodyPr wrap="square" rtlCol="0">
              <a:spAutoFit/>
            </a:bodyPr>
            <a:lstStyle/>
            <a:p>
              <a:r>
                <a:rPr lang="en-US" sz="2400" dirty="0"/>
                <a:t>insecurity</a:t>
              </a:r>
            </a:p>
          </p:txBody>
        </p:sp>
        <p:sp>
          <p:nvSpPr>
            <p:cNvPr id="32" name="TextBox 31">
              <a:extLst>
                <a:ext uri="{FF2B5EF4-FFF2-40B4-BE49-F238E27FC236}">
                  <a16:creationId xmlns:a16="http://schemas.microsoft.com/office/drawing/2014/main" id="{38959DC4-08D6-4519-BD6F-B3DEC90E317C}"/>
                </a:ext>
              </a:extLst>
            </p:cNvPr>
            <p:cNvSpPr txBox="1"/>
            <p:nvPr/>
          </p:nvSpPr>
          <p:spPr>
            <a:xfrm>
              <a:off x="4947365" y="5071546"/>
              <a:ext cx="651980" cy="421888"/>
            </a:xfrm>
            <a:prstGeom prst="rect">
              <a:avLst/>
            </a:prstGeom>
            <a:noFill/>
          </p:spPr>
          <p:txBody>
            <a:bodyPr wrap="square" rtlCol="0">
              <a:spAutoFit/>
            </a:bodyPr>
            <a:lstStyle/>
            <a:p>
              <a:r>
                <a:rPr lang="en-US" sz="2400" dirty="0"/>
                <a:t>joy</a:t>
              </a:r>
            </a:p>
          </p:txBody>
        </p:sp>
        <p:sp>
          <p:nvSpPr>
            <p:cNvPr id="33" name="TextBox 32">
              <a:extLst>
                <a:ext uri="{FF2B5EF4-FFF2-40B4-BE49-F238E27FC236}">
                  <a16:creationId xmlns:a16="http://schemas.microsoft.com/office/drawing/2014/main" id="{6657C613-21CA-48FE-B5ED-9D6C46C38F0F}"/>
                </a:ext>
              </a:extLst>
            </p:cNvPr>
            <p:cNvSpPr txBox="1"/>
            <p:nvPr/>
          </p:nvSpPr>
          <p:spPr>
            <a:xfrm>
              <a:off x="4758204" y="5660018"/>
              <a:ext cx="803082" cy="421888"/>
            </a:xfrm>
            <a:prstGeom prst="rect">
              <a:avLst/>
            </a:prstGeom>
            <a:noFill/>
          </p:spPr>
          <p:txBody>
            <a:bodyPr wrap="square" rtlCol="0">
              <a:spAutoFit/>
            </a:bodyPr>
            <a:lstStyle/>
            <a:p>
              <a:r>
                <a:rPr lang="en-US" sz="2400" dirty="0"/>
                <a:t>love</a:t>
              </a:r>
            </a:p>
          </p:txBody>
        </p:sp>
        <p:sp>
          <p:nvSpPr>
            <p:cNvPr id="34" name="TextBox 33">
              <a:extLst>
                <a:ext uri="{FF2B5EF4-FFF2-40B4-BE49-F238E27FC236}">
                  <a16:creationId xmlns:a16="http://schemas.microsoft.com/office/drawing/2014/main" id="{0EB8DAC6-8B4F-4213-9A9D-B77724E0790B}"/>
                </a:ext>
              </a:extLst>
            </p:cNvPr>
            <p:cNvSpPr txBox="1"/>
            <p:nvPr/>
          </p:nvSpPr>
          <p:spPr>
            <a:xfrm>
              <a:off x="3192147" y="4760126"/>
              <a:ext cx="1466591" cy="421888"/>
            </a:xfrm>
            <a:prstGeom prst="rect">
              <a:avLst/>
            </a:prstGeom>
            <a:noFill/>
          </p:spPr>
          <p:txBody>
            <a:bodyPr wrap="square" rtlCol="0">
              <a:spAutoFit/>
            </a:bodyPr>
            <a:lstStyle/>
            <a:p>
              <a:r>
                <a:rPr lang="en-US" sz="2400" dirty="0"/>
                <a:t>humiliation</a:t>
              </a:r>
            </a:p>
          </p:txBody>
        </p:sp>
        <p:sp>
          <p:nvSpPr>
            <p:cNvPr id="35" name="TextBox 34">
              <a:extLst>
                <a:ext uri="{FF2B5EF4-FFF2-40B4-BE49-F238E27FC236}">
                  <a16:creationId xmlns:a16="http://schemas.microsoft.com/office/drawing/2014/main" id="{0700703B-2898-40A7-8161-F3263B2F845C}"/>
                </a:ext>
              </a:extLst>
            </p:cNvPr>
            <p:cNvSpPr txBox="1"/>
            <p:nvPr/>
          </p:nvSpPr>
          <p:spPr>
            <a:xfrm>
              <a:off x="3382326" y="5330848"/>
              <a:ext cx="1529432" cy="421888"/>
            </a:xfrm>
            <a:prstGeom prst="rect">
              <a:avLst/>
            </a:prstGeom>
            <a:noFill/>
          </p:spPr>
          <p:txBody>
            <a:bodyPr wrap="square" rtlCol="0">
              <a:spAutoFit/>
            </a:bodyPr>
            <a:lstStyle/>
            <a:p>
              <a:r>
                <a:rPr lang="en-US" sz="2400" dirty="0"/>
                <a:t>forgiveness</a:t>
              </a:r>
            </a:p>
          </p:txBody>
        </p:sp>
        <p:sp>
          <p:nvSpPr>
            <p:cNvPr id="36" name="TextBox 35">
              <a:extLst>
                <a:ext uri="{FF2B5EF4-FFF2-40B4-BE49-F238E27FC236}">
                  <a16:creationId xmlns:a16="http://schemas.microsoft.com/office/drawing/2014/main" id="{A56E472A-935E-4B22-8E51-EE749978ADDA}"/>
                </a:ext>
              </a:extLst>
            </p:cNvPr>
            <p:cNvSpPr txBox="1"/>
            <p:nvPr/>
          </p:nvSpPr>
          <p:spPr>
            <a:xfrm>
              <a:off x="5793174" y="4695707"/>
              <a:ext cx="1088511" cy="421888"/>
            </a:xfrm>
            <a:prstGeom prst="rect">
              <a:avLst/>
            </a:prstGeom>
            <a:noFill/>
          </p:spPr>
          <p:txBody>
            <a:bodyPr wrap="square" rtlCol="0">
              <a:spAutoFit/>
            </a:bodyPr>
            <a:lstStyle/>
            <a:p>
              <a:r>
                <a:rPr lang="en-US" sz="2400" dirty="0"/>
                <a:t>lecturer</a:t>
              </a:r>
            </a:p>
          </p:txBody>
        </p:sp>
        <p:sp>
          <p:nvSpPr>
            <p:cNvPr id="37" name="TextBox 36">
              <a:extLst>
                <a:ext uri="{FF2B5EF4-FFF2-40B4-BE49-F238E27FC236}">
                  <a16:creationId xmlns:a16="http://schemas.microsoft.com/office/drawing/2014/main" id="{51FF89E8-ABF6-477A-BDD6-D70D0ED05714}"/>
                </a:ext>
              </a:extLst>
            </p:cNvPr>
            <p:cNvSpPr txBox="1"/>
            <p:nvPr/>
          </p:nvSpPr>
          <p:spPr>
            <a:xfrm>
              <a:off x="3551752" y="4145666"/>
              <a:ext cx="1088511" cy="421888"/>
            </a:xfrm>
            <a:prstGeom prst="rect">
              <a:avLst/>
            </a:prstGeom>
            <a:noFill/>
          </p:spPr>
          <p:txBody>
            <a:bodyPr wrap="square" rtlCol="0">
              <a:spAutoFit/>
            </a:bodyPr>
            <a:lstStyle/>
            <a:p>
              <a:r>
                <a:rPr lang="en-US" sz="2400" dirty="0"/>
                <a:t>sadness</a:t>
              </a:r>
            </a:p>
          </p:txBody>
        </p:sp>
        <p:sp>
          <p:nvSpPr>
            <p:cNvPr id="38" name="TextBox 37">
              <a:extLst>
                <a:ext uri="{FF2B5EF4-FFF2-40B4-BE49-F238E27FC236}">
                  <a16:creationId xmlns:a16="http://schemas.microsoft.com/office/drawing/2014/main" id="{D266E5CA-1E07-47B2-AE87-DEB25723A15C}"/>
                </a:ext>
              </a:extLst>
            </p:cNvPr>
            <p:cNvSpPr txBox="1"/>
            <p:nvPr/>
          </p:nvSpPr>
          <p:spPr>
            <a:xfrm>
              <a:off x="4388010" y="3326469"/>
              <a:ext cx="1322753" cy="534391"/>
            </a:xfrm>
            <a:prstGeom prst="rect">
              <a:avLst/>
            </a:prstGeom>
            <a:noFill/>
          </p:spPr>
          <p:txBody>
            <a:bodyPr wrap="square" rtlCol="0">
              <a:spAutoFit/>
            </a:bodyPr>
            <a:lstStyle/>
            <a:p>
              <a:r>
                <a:rPr lang="en-US" sz="3200" b="1" dirty="0"/>
                <a:t>Female</a:t>
              </a:r>
            </a:p>
          </p:txBody>
        </p:sp>
      </p:grpSp>
      <p:grpSp>
        <p:nvGrpSpPr>
          <p:cNvPr id="61" name="Group 60">
            <a:extLst>
              <a:ext uri="{FF2B5EF4-FFF2-40B4-BE49-F238E27FC236}">
                <a16:creationId xmlns:a16="http://schemas.microsoft.com/office/drawing/2014/main" id="{4D0E6D9A-6A4C-4C48-A5FB-503B7FD29266}"/>
              </a:ext>
            </a:extLst>
          </p:cNvPr>
          <p:cNvGrpSpPr/>
          <p:nvPr/>
        </p:nvGrpSpPr>
        <p:grpSpPr>
          <a:xfrm>
            <a:off x="6491298" y="40026"/>
            <a:ext cx="3977752" cy="2993896"/>
            <a:chOff x="7386599" y="111543"/>
            <a:chExt cx="3548123" cy="2739274"/>
          </a:xfrm>
        </p:grpSpPr>
        <p:sp>
          <p:nvSpPr>
            <p:cNvPr id="3" name="Thought Bubble: Cloud 2">
              <a:extLst>
                <a:ext uri="{FF2B5EF4-FFF2-40B4-BE49-F238E27FC236}">
                  <a16:creationId xmlns:a16="http://schemas.microsoft.com/office/drawing/2014/main" id="{B2E1162D-2A02-4A9C-863A-849306626D90}"/>
                </a:ext>
              </a:extLst>
            </p:cNvPr>
            <p:cNvSpPr/>
            <p:nvPr/>
          </p:nvSpPr>
          <p:spPr>
            <a:xfrm>
              <a:off x="7386599" y="521085"/>
              <a:ext cx="3531811" cy="2329732"/>
            </a:xfrm>
            <a:prstGeom prst="cloudCallout">
              <a:avLst/>
            </a:prstGeom>
            <a:solidFill>
              <a:schemeClr val="bg2">
                <a:lumMod val="75000"/>
                <a:alpha val="50000"/>
              </a:schemeClr>
            </a:solid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AAB69E4A-3D57-492F-8815-B72E221ADA50}"/>
                </a:ext>
              </a:extLst>
            </p:cNvPr>
            <p:cNvSpPr txBox="1"/>
            <p:nvPr/>
          </p:nvSpPr>
          <p:spPr>
            <a:xfrm>
              <a:off x="7976462" y="803432"/>
              <a:ext cx="1369002" cy="422402"/>
            </a:xfrm>
            <a:prstGeom prst="rect">
              <a:avLst/>
            </a:prstGeom>
            <a:noFill/>
          </p:spPr>
          <p:txBody>
            <a:bodyPr wrap="square" rtlCol="0">
              <a:spAutoFit/>
            </a:bodyPr>
            <a:lstStyle/>
            <a:p>
              <a:r>
                <a:rPr lang="en-US" sz="2400" dirty="0"/>
                <a:t>aggression</a:t>
              </a:r>
            </a:p>
          </p:txBody>
        </p:sp>
        <p:sp>
          <p:nvSpPr>
            <p:cNvPr id="40" name="TextBox 39">
              <a:extLst>
                <a:ext uri="{FF2B5EF4-FFF2-40B4-BE49-F238E27FC236}">
                  <a16:creationId xmlns:a16="http://schemas.microsoft.com/office/drawing/2014/main" id="{04041C8E-0092-4C3D-99EC-84DA5875330F}"/>
                </a:ext>
              </a:extLst>
            </p:cNvPr>
            <p:cNvSpPr txBox="1"/>
            <p:nvPr/>
          </p:nvSpPr>
          <p:spPr>
            <a:xfrm>
              <a:off x="9400357" y="676374"/>
              <a:ext cx="1298342" cy="422402"/>
            </a:xfrm>
            <a:prstGeom prst="rect">
              <a:avLst/>
            </a:prstGeom>
            <a:noFill/>
          </p:spPr>
          <p:txBody>
            <a:bodyPr wrap="square" rtlCol="0">
              <a:spAutoFit/>
            </a:bodyPr>
            <a:lstStyle/>
            <a:p>
              <a:r>
                <a:rPr lang="en-US" sz="2400" dirty="0"/>
                <a:t>insecurity</a:t>
              </a:r>
            </a:p>
          </p:txBody>
        </p:sp>
        <p:sp>
          <p:nvSpPr>
            <p:cNvPr id="41" name="TextBox 40">
              <a:extLst>
                <a:ext uri="{FF2B5EF4-FFF2-40B4-BE49-F238E27FC236}">
                  <a16:creationId xmlns:a16="http://schemas.microsoft.com/office/drawing/2014/main" id="{6E64D4F6-DA7F-44BF-879F-D2D91FB974FB}"/>
                </a:ext>
              </a:extLst>
            </p:cNvPr>
            <p:cNvSpPr txBox="1"/>
            <p:nvPr/>
          </p:nvSpPr>
          <p:spPr>
            <a:xfrm>
              <a:off x="7469658" y="1334305"/>
              <a:ext cx="1009817" cy="422402"/>
            </a:xfrm>
            <a:prstGeom prst="rect">
              <a:avLst/>
            </a:prstGeom>
            <a:noFill/>
          </p:spPr>
          <p:txBody>
            <a:bodyPr wrap="square" rtlCol="0">
              <a:spAutoFit/>
            </a:bodyPr>
            <a:lstStyle/>
            <a:p>
              <a:r>
                <a:rPr lang="en-US" sz="2400" dirty="0"/>
                <a:t>hunger</a:t>
              </a:r>
            </a:p>
          </p:txBody>
        </p:sp>
        <p:sp>
          <p:nvSpPr>
            <p:cNvPr id="42" name="TextBox 41">
              <a:extLst>
                <a:ext uri="{FF2B5EF4-FFF2-40B4-BE49-F238E27FC236}">
                  <a16:creationId xmlns:a16="http://schemas.microsoft.com/office/drawing/2014/main" id="{718D4454-98F9-4F0A-B1C2-D8865ACFDB41}"/>
                </a:ext>
              </a:extLst>
            </p:cNvPr>
            <p:cNvSpPr txBox="1"/>
            <p:nvPr/>
          </p:nvSpPr>
          <p:spPr>
            <a:xfrm>
              <a:off x="8335892" y="1528130"/>
              <a:ext cx="1369001" cy="422402"/>
            </a:xfrm>
            <a:prstGeom prst="rect">
              <a:avLst/>
            </a:prstGeom>
            <a:noFill/>
          </p:spPr>
          <p:txBody>
            <a:bodyPr wrap="square" rtlCol="0">
              <a:spAutoFit/>
            </a:bodyPr>
            <a:lstStyle/>
            <a:p>
              <a:r>
                <a:rPr lang="en-US" sz="2400" dirty="0"/>
                <a:t>alienation</a:t>
              </a:r>
            </a:p>
          </p:txBody>
        </p:sp>
        <p:sp>
          <p:nvSpPr>
            <p:cNvPr id="43" name="TextBox 42">
              <a:extLst>
                <a:ext uri="{FF2B5EF4-FFF2-40B4-BE49-F238E27FC236}">
                  <a16:creationId xmlns:a16="http://schemas.microsoft.com/office/drawing/2014/main" id="{72C937C1-B3E4-41ED-8FA9-15F7EB1F7DB0}"/>
                </a:ext>
              </a:extLst>
            </p:cNvPr>
            <p:cNvSpPr txBox="1"/>
            <p:nvPr/>
          </p:nvSpPr>
          <p:spPr>
            <a:xfrm>
              <a:off x="9712209" y="1459969"/>
              <a:ext cx="1222513" cy="422402"/>
            </a:xfrm>
            <a:prstGeom prst="rect">
              <a:avLst/>
            </a:prstGeom>
            <a:noFill/>
          </p:spPr>
          <p:txBody>
            <a:bodyPr wrap="square" rtlCol="0">
              <a:spAutoFit/>
            </a:bodyPr>
            <a:lstStyle/>
            <a:p>
              <a:r>
                <a:rPr lang="en-US" sz="2400" dirty="0"/>
                <a:t>prisoner</a:t>
              </a:r>
            </a:p>
          </p:txBody>
        </p:sp>
        <p:sp>
          <p:nvSpPr>
            <p:cNvPr id="44" name="TextBox 43">
              <a:extLst>
                <a:ext uri="{FF2B5EF4-FFF2-40B4-BE49-F238E27FC236}">
                  <a16:creationId xmlns:a16="http://schemas.microsoft.com/office/drawing/2014/main" id="{86F396D9-D725-42EE-A370-E76668762BA3}"/>
                </a:ext>
              </a:extLst>
            </p:cNvPr>
            <p:cNvSpPr txBox="1"/>
            <p:nvPr/>
          </p:nvSpPr>
          <p:spPr>
            <a:xfrm>
              <a:off x="9150588" y="1113463"/>
              <a:ext cx="920489" cy="422402"/>
            </a:xfrm>
            <a:prstGeom prst="rect">
              <a:avLst/>
            </a:prstGeom>
            <a:noFill/>
          </p:spPr>
          <p:txBody>
            <a:bodyPr wrap="square" rtlCol="0">
              <a:spAutoFit/>
            </a:bodyPr>
            <a:lstStyle/>
            <a:p>
              <a:r>
                <a:rPr lang="en-US" sz="2400" dirty="0"/>
                <a:t>hatred</a:t>
              </a:r>
            </a:p>
          </p:txBody>
        </p:sp>
        <p:sp>
          <p:nvSpPr>
            <p:cNvPr id="45" name="TextBox 44">
              <a:extLst>
                <a:ext uri="{FF2B5EF4-FFF2-40B4-BE49-F238E27FC236}">
                  <a16:creationId xmlns:a16="http://schemas.microsoft.com/office/drawing/2014/main" id="{71A0901C-1FC6-4781-B12E-EFF0C4FC0C2E}"/>
                </a:ext>
              </a:extLst>
            </p:cNvPr>
            <p:cNvSpPr txBox="1"/>
            <p:nvPr/>
          </p:nvSpPr>
          <p:spPr>
            <a:xfrm>
              <a:off x="8967360" y="2134705"/>
              <a:ext cx="1421017" cy="422402"/>
            </a:xfrm>
            <a:prstGeom prst="rect">
              <a:avLst/>
            </a:prstGeom>
            <a:noFill/>
          </p:spPr>
          <p:txBody>
            <a:bodyPr wrap="square" rtlCol="0">
              <a:spAutoFit/>
            </a:bodyPr>
            <a:lstStyle/>
            <a:p>
              <a:r>
                <a:rPr lang="en-US" sz="2400" dirty="0"/>
                <a:t>retaliation</a:t>
              </a:r>
            </a:p>
          </p:txBody>
        </p:sp>
        <p:sp>
          <p:nvSpPr>
            <p:cNvPr id="46" name="TextBox 45">
              <a:extLst>
                <a:ext uri="{FF2B5EF4-FFF2-40B4-BE49-F238E27FC236}">
                  <a16:creationId xmlns:a16="http://schemas.microsoft.com/office/drawing/2014/main" id="{6A23BB73-E87B-4852-9011-B460A979AA4E}"/>
                </a:ext>
              </a:extLst>
            </p:cNvPr>
            <p:cNvSpPr txBox="1"/>
            <p:nvPr/>
          </p:nvSpPr>
          <p:spPr>
            <a:xfrm>
              <a:off x="7696867" y="1980624"/>
              <a:ext cx="1222514" cy="422402"/>
            </a:xfrm>
            <a:prstGeom prst="rect">
              <a:avLst/>
            </a:prstGeom>
            <a:noFill/>
          </p:spPr>
          <p:txBody>
            <a:bodyPr wrap="square" rtlCol="0">
              <a:spAutoFit/>
            </a:bodyPr>
            <a:lstStyle/>
            <a:p>
              <a:r>
                <a:rPr lang="en-US" sz="2400" dirty="0"/>
                <a:t>gangster</a:t>
              </a:r>
            </a:p>
          </p:txBody>
        </p:sp>
        <p:sp>
          <p:nvSpPr>
            <p:cNvPr id="47" name="TextBox 46">
              <a:extLst>
                <a:ext uri="{FF2B5EF4-FFF2-40B4-BE49-F238E27FC236}">
                  <a16:creationId xmlns:a16="http://schemas.microsoft.com/office/drawing/2014/main" id="{52B7A132-2B6E-4976-89A6-FFD1F868D2D8}"/>
                </a:ext>
              </a:extLst>
            </p:cNvPr>
            <p:cNvSpPr txBox="1"/>
            <p:nvPr/>
          </p:nvSpPr>
          <p:spPr>
            <a:xfrm>
              <a:off x="8717143" y="111543"/>
              <a:ext cx="1110923" cy="535042"/>
            </a:xfrm>
            <a:prstGeom prst="rect">
              <a:avLst/>
            </a:prstGeom>
            <a:noFill/>
          </p:spPr>
          <p:txBody>
            <a:bodyPr wrap="square" rtlCol="0">
              <a:spAutoFit/>
            </a:bodyPr>
            <a:lstStyle/>
            <a:p>
              <a:r>
                <a:rPr lang="en-US" sz="3200" b="1" dirty="0"/>
                <a:t>Black</a:t>
              </a:r>
            </a:p>
          </p:txBody>
        </p:sp>
      </p:grpSp>
      <p:grpSp>
        <p:nvGrpSpPr>
          <p:cNvPr id="60" name="Group 59">
            <a:extLst>
              <a:ext uri="{FF2B5EF4-FFF2-40B4-BE49-F238E27FC236}">
                <a16:creationId xmlns:a16="http://schemas.microsoft.com/office/drawing/2014/main" id="{B7DDDF31-FCAF-49B0-A1A0-15073EF1BB91}"/>
              </a:ext>
            </a:extLst>
          </p:cNvPr>
          <p:cNvGrpSpPr/>
          <p:nvPr/>
        </p:nvGrpSpPr>
        <p:grpSpPr>
          <a:xfrm>
            <a:off x="8187922" y="2673326"/>
            <a:ext cx="3928860" cy="3231221"/>
            <a:chOff x="7210719" y="3153686"/>
            <a:chExt cx="3811213" cy="2931943"/>
          </a:xfrm>
        </p:grpSpPr>
        <p:sp>
          <p:nvSpPr>
            <p:cNvPr id="4" name="Thought Bubble: Cloud 3">
              <a:extLst>
                <a:ext uri="{FF2B5EF4-FFF2-40B4-BE49-F238E27FC236}">
                  <a16:creationId xmlns:a16="http://schemas.microsoft.com/office/drawing/2014/main" id="{578F4212-B309-4098-AFD9-4F591AE3CA46}"/>
                </a:ext>
              </a:extLst>
            </p:cNvPr>
            <p:cNvSpPr/>
            <p:nvPr/>
          </p:nvSpPr>
          <p:spPr>
            <a:xfrm>
              <a:off x="7210719" y="3585953"/>
              <a:ext cx="3666822" cy="2499676"/>
            </a:xfrm>
            <a:prstGeom prst="cloudCallout">
              <a:avLst/>
            </a:prstGeom>
            <a:solidFill>
              <a:srgbClr val="00B050">
                <a:alpha val="50000"/>
              </a:srgb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A1126107-E675-424A-BC73-F7E2987E0D37}"/>
                </a:ext>
              </a:extLst>
            </p:cNvPr>
            <p:cNvSpPr txBox="1"/>
            <p:nvPr/>
          </p:nvSpPr>
          <p:spPr>
            <a:xfrm>
              <a:off x="8204949" y="3852046"/>
              <a:ext cx="935081" cy="418905"/>
            </a:xfrm>
            <a:prstGeom prst="rect">
              <a:avLst/>
            </a:prstGeom>
            <a:noFill/>
          </p:spPr>
          <p:txBody>
            <a:bodyPr wrap="square" rtlCol="0">
              <a:spAutoFit/>
            </a:bodyPr>
            <a:lstStyle/>
            <a:p>
              <a:r>
                <a:rPr lang="en-US" sz="2400" dirty="0"/>
                <a:t>terror</a:t>
              </a:r>
            </a:p>
          </p:txBody>
        </p:sp>
        <p:sp>
          <p:nvSpPr>
            <p:cNvPr id="49" name="TextBox 48">
              <a:extLst>
                <a:ext uri="{FF2B5EF4-FFF2-40B4-BE49-F238E27FC236}">
                  <a16:creationId xmlns:a16="http://schemas.microsoft.com/office/drawing/2014/main" id="{BC00A00D-EB7C-4D14-BCE0-C37DB6639891}"/>
                </a:ext>
              </a:extLst>
            </p:cNvPr>
            <p:cNvSpPr txBox="1"/>
            <p:nvPr/>
          </p:nvSpPr>
          <p:spPr>
            <a:xfrm>
              <a:off x="9340216" y="3754106"/>
              <a:ext cx="1310041" cy="418905"/>
            </a:xfrm>
            <a:prstGeom prst="rect">
              <a:avLst/>
            </a:prstGeom>
            <a:noFill/>
          </p:spPr>
          <p:txBody>
            <a:bodyPr wrap="square" rtlCol="0">
              <a:spAutoFit/>
            </a:bodyPr>
            <a:lstStyle/>
            <a:p>
              <a:r>
                <a:rPr lang="en-US" sz="2400" dirty="0"/>
                <a:t>terrorism</a:t>
              </a:r>
            </a:p>
          </p:txBody>
        </p:sp>
        <p:sp>
          <p:nvSpPr>
            <p:cNvPr id="50" name="TextBox 49">
              <a:extLst>
                <a:ext uri="{FF2B5EF4-FFF2-40B4-BE49-F238E27FC236}">
                  <a16:creationId xmlns:a16="http://schemas.microsoft.com/office/drawing/2014/main" id="{F72D1797-5834-4BF0-B14B-128BBC012E30}"/>
                </a:ext>
              </a:extLst>
            </p:cNvPr>
            <p:cNvSpPr txBox="1"/>
            <p:nvPr/>
          </p:nvSpPr>
          <p:spPr>
            <a:xfrm>
              <a:off x="7552173" y="4258420"/>
              <a:ext cx="1175798" cy="418905"/>
            </a:xfrm>
            <a:prstGeom prst="rect">
              <a:avLst/>
            </a:prstGeom>
            <a:noFill/>
          </p:spPr>
          <p:txBody>
            <a:bodyPr wrap="square" rtlCol="0">
              <a:spAutoFit/>
            </a:bodyPr>
            <a:lstStyle/>
            <a:p>
              <a:r>
                <a:rPr lang="en-US" sz="2400" dirty="0"/>
                <a:t>missile</a:t>
              </a:r>
            </a:p>
          </p:txBody>
        </p:sp>
        <p:sp>
          <p:nvSpPr>
            <p:cNvPr id="51" name="TextBox 50">
              <a:extLst>
                <a:ext uri="{FF2B5EF4-FFF2-40B4-BE49-F238E27FC236}">
                  <a16:creationId xmlns:a16="http://schemas.microsoft.com/office/drawing/2014/main" id="{B304657C-E178-48FF-8652-1F1A7C0F30BF}"/>
                </a:ext>
              </a:extLst>
            </p:cNvPr>
            <p:cNvSpPr txBox="1"/>
            <p:nvPr/>
          </p:nvSpPr>
          <p:spPr>
            <a:xfrm>
              <a:off x="7483266" y="4832674"/>
              <a:ext cx="1599839" cy="418905"/>
            </a:xfrm>
            <a:prstGeom prst="rect">
              <a:avLst/>
            </a:prstGeom>
            <a:noFill/>
          </p:spPr>
          <p:txBody>
            <a:bodyPr wrap="square" rtlCol="0">
              <a:spAutoFit/>
            </a:bodyPr>
            <a:lstStyle/>
            <a:p>
              <a:r>
                <a:rPr lang="en-US" sz="2400" dirty="0"/>
                <a:t>aggression</a:t>
              </a:r>
            </a:p>
          </p:txBody>
        </p:sp>
        <p:sp>
          <p:nvSpPr>
            <p:cNvPr id="52" name="TextBox 51">
              <a:extLst>
                <a:ext uri="{FF2B5EF4-FFF2-40B4-BE49-F238E27FC236}">
                  <a16:creationId xmlns:a16="http://schemas.microsoft.com/office/drawing/2014/main" id="{DE54F031-D915-4F73-9FFF-BFBE59EAC2E7}"/>
                </a:ext>
              </a:extLst>
            </p:cNvPr>
            <p:cNvSpPr txBox="1"/>
            <p:nvPr/>
          </p:nvSpPr>
          <p:spPr>
            <a:xfrm>
              <a:off x="9152503" y="4945601"/>
              <a:ext cx="1423453" cy="418905"/>
            </a:xfrm>
            <a:prstGeom prst="rect">
              <a:avLst/>
            </a:prstGeom>
            <a:noFill/>
          </p:spPr>
          <p:txBody>
            <a:bodyPr wrap="square" rtlCol="0">
              <a:spAutoFit/>
            </a:bodyPr>
            <a:lstStyle/>
            <a:p>
              <a:r>
                <a:rPr lang="en-US" sz="2400" dirty="0"/>
                <a:t>casualties</a:t>
              </a:r>
            </a:p>
          </p:txBody>
        </p:sp>
        <p:sp>
          <p:nvSpPr>
            <p:cNvPr id="53" name="TextBox 52">
              <a:extLst>
                <a:ext uri="{FF2B5EF4-FFF2-40B4-BE49-F238E27FC236}">
                  <a16:creationId xmlns:a16="http://schemas.microsoft.com/office/drawing/2014/main" id="{F4415F79-ED74-47A5-81EE-E7C8F5E4280F}"/>
                </a:ext>
              </a:extLst>
            </p:cNvPr>
            <p:cNvSpPr txBox="1"/>
            <p:nvPr/>
          </p:nvSpPr>
          <p:spPr>
            <a:xfrm>
              <a:off x="8936513" y="5454484"/>
              <a:ext cx="935081" cy="418905"/>
            </a:xfrm>
            <a:prstGeom prst="rect">
              <a:avLst/>
            </a:prstGeom>
            <a:noFill/>
          </p:spPr>
          <p:txBody>
            <a:bodyPr wrap="square" rtlCol="0">
              <a:spAutoFit/>
            </a:bodyPr>
            <a:lstStyle/>
            <a:p>
              <a:r>
                <a:rPr lang="en-US" sz="2400" dirty="0"/>
                <a:t>bomb</a:t>
              </a:r>
            </a:p>
          </p:txBody>
        </p:sp>
        <p:sp>
          <p:nvSpPr>
            <p:cNvPr id="54" name="TextBox 53">
              <a:extLst>
                <a:ext uri="{FF2B5EF4-FFF2-40B4-BE49-F238E27FC236}">
                  <a16:creationId xmlns:a16="http://schemas.microsoft.com/office/drawing/2014/main" id="{659DC059-FC91-44E7-A6CF-A163D0E44A92}"/>
                </a:ext>
              </a:extLst>
            </p:cNvPr>
            <p:cNvSpPr txBox="1"/>
            <p:nvPr/>
          </p:nvSpPr>
          <p:spPr>
            <a:xfrm>
              <a:off x="8594339" y="4322117"/>
              <a:ext cx="1251796" cy="418905"/>
            </a:xfrm>
            <a:prstGeom prst="rect">
              <a:avLst/>
            </a:prstGeom>
            <a:noFill/>
          </p:spPr>
          <p:txBody>
            <a:bodyPr wrap="square" rtlCol="0">
              <a:spAutoFit/>
            </a:bodyPr>
            <a:lstStyle/>
            <a:p>
              <a:r>
                <a:rPr lang="en-US" sz="2400" dirty="0"/>
                <a:t>terrorist</a:t>
              </a:r>
            </a:p>
          </p:txBody>
        </p:sp>
        <p:sp>
          <p:nvSpPr>
            <p:cNvPr id="55" name="TextBox 54">
              <a:extLst>
                <a:ext uri="{FF2B5EF4-FFF2-40B4-BE49-F238E27FC236}">
                  <a16:creationId xmlns:a16="http://schemas.microsoft.com/office/drawing/2014/main" id="{CBD74D04-A29D-4AB6-BE06-5A11F8B46AE7}"/>
                </a:ext>
              </a:extLst>
            </p:cNvPr>
            <p:cNvSpPr txBox="1"/>
            <p:nvPr/>
          </p:nvSpPr>
          <p:spPr>
            <a:xfrm>
              <a:off x="7754893" y="5321503"/>
              <a:ext cx="1423454" cy="418905"/>
            </a:xfrm>
            <a:prstGeom prst="rect">
              <a:avLst/>
            </a:prstGeom>
            <a:noFill/>
          </p:spPr>
          <p:txBody>
            <a:bodyPr wrap="square" rtlCol="0">
              <a:spAutoFit/>
            </a:bodyPr>
            <a:lstStyle/>
            <a:p>
              <a:r>
                <a:rPr lang="en-US" sz="2400" dirty="0"/>
                <a:t>slaughter</a:t>
              </a:r>
            </a:p>
          </p:txBody>
        </p:sp>
        <p:sp>
          <p:nvSpPr>
            <p:cNvPr id="56" name="TextBox 55">
              <a:extLst>
                <a:ext uri="{FF2B5EF4-FFF2-40B4-BE49-F238E27FC236}">
                  <a16:creationId xmlns:a16="http://schemas.microsoft.com/office/drawing/2014/main" id="{C9592F54-8E89-4939-9B31-A09D51843428}"/>
                </a:ext>
              </a:extLst>
            </p:cNvPr>
            <p:cNvSpPr txBox="1"/>
            <p:nvPr/>
          </p:nvSpPr>
          <p:spPr>
            <a:xfrm>
              <a:off x="9770136" y="4495651"/>
              <a:ext cx="1251796" cy="418905"/>
            </a:xfrm>
            <a:prstGeom prst="rect">
              <a:avLst/>
            </a:prstGeom>
            <a:noFill/>
          </p:spPr>
          <p:txBody>
            <a:bodyPr wrap="square" rtlCol="0">
              <a:spAutoFit/>
            </a:bodyPr>
            <a:lstStyle/>
            <a:p>
              <a:r>
                <a:rPr lang="en-US" sz="2400" dirty="0"/>
                <a:t>violence</a:t>
              </a:r>
            </a:p>
          </p:txBody>
        </p:sp>
        <p:sp>
          <p:nvSpPr>
            <p:cNvPr id="57" name="TextBox 56">
              <a:extLst>
                <a:ext uri="{FF2B5EF4-FFF2-40B4-BE49-F238E27FC236}">
                  <a16:creationId xmlns:a16="http://schemas.microsoft.com/office/drawing/2014/main" id="{B3C7F50A-C21E-417C-8032-3B3C7FDB3230}"/>
                </a:ext>
              </a:extLst>
            </p:cNvPr>
            <p:cNvSpPr txBox="1"/>
            <p:nvPr/>
          </p:nvSpPr>
          <p:spPr>
            <a:xfrm>
              <a:off x="8560005" y="3153686"/>
              <a:ext cx="1151080" cy="530613"/>
            </a:xfrm>
            <a:prstGeom prst="rect">
              <a:avLst/>
            </a:prstGeom>
            <a:noFill/>
          </p:spPr>
          <p:txBody>
            <a:bodyPr wrap="square" rtlCol="0">
              <a:spAutoFit/>
            </a:bodyPr>
            <a:lstStyle/>
            <a:p>
              <a:r>
                <a:rPr lang="en-US" sz="3200" b="1" dirty="0"/>
                <a:t>Islam</a:t>
              </a:r>
            </a:p>
          </p:txBody>
        </p:sp>
      </p:grpSp>
      <p:sp>
        <p:nvSpPr>
          <p:cNvPr id="64" name="TextBox 63">
            <a:extLst>
              <a:ext uri="{FF2B5EF4-FFF2-40B4-BE49-F238E27FC236}">
                <a16:creationId xmlns:a16="http://schemas.microsoft.com/office/drawing/2014/main" id="{5E75193B-C915-4961-89A1-E71BC50703B6}"/>
              </a:ext>
            </a:extLst>
          </p:cNvPr>
          <p:cNvSpPr txBox="1"/>
          <p:nvPr/>
        </p:nvSpPr>
        <p:spPr>
          <a:xfrm>
            <a:off x="7275764" y="6651784"/>
            <a:ext cx="5016026" cy="230832"/>
          </a:xfrm>
          <a:prstGeom prst="rect">
            <a:avLst/>
          </a:prstGeom>
          <a:noFill/>
        </p:spPr>
        <p:txBody>
          <a:bodyPr wrap="square" rtlCol="0">
            <a:spAutoFit/>
          </a:bodyPr>
          <a:lstStyle/>
          <a:p>
            <a:r>
              <a:rPr lang="en-US" sz="900" dirty="0"/>
              <a:t>* Christianity was used as reference religion for Islam and White was used as reference race for blacks.</a:t>
            </a:r>
          </a:p>
        </p:txBody>
      </p:sp>
      <p:grpSp>
        <p:nvGrpSpPr>
          <p:cNvPr id="66" name="Group 65">
            <a:extLst>
              <a:ext uri="{FF2B5EF4-FFF2-40B4-BE49-F238E27FC236}">
                <a16:creationId xmlns:a16="http://schemas.microsoft.com/office/drawing/2014/main" id="{FA17BCFA-23C7-4F08-8BA4-CD3E9D98E096}"/>
              </a:ext>
            </a:extLst>
          </p:cNvPr>
          <p:cNvGrpSpPr/>
          <p:nvPr/>
        </p:nvGrpSpPr>
        <p:grpSpPr>
          <a:xfrm>
            <a:off x="2380692" y="249160"/>
            <a:ext cx="3831357" cy="3109238"/>
            <a:chOff x="3399434" y="208937"/>
            <a:chExt cx="3699067" cy="2834591"/>
          </a:xfrm>
        </p:grpSpPr>
        <p:grpSp>
          <p:nvGrpSpPr>
            <p:cNvPr id="65" name="Group 64">
              <a:extLst>
                <a:ext uri="{FF2B5EF4-FFF2-40B4-BE49-F238E27FC236}">
                  <a16:creationId xmlns:a16="http://schemas.microsoft.com/office/drawing/2014/main" id="{40B4D08A-4FE9-4916-B084-8F0C344EFAD9}"/>
                </a:ext>
              </a:extLst>
            </p:cNvPr>
            <p:cNvGrpSpPr/>
            <p:nvPr/>
          </p:nvGrpSpPr>
          <p:grpSpPr>
            <a:xfrm>
              <a:off x="3399434" y="208937"/>
              <a:ext cx="3687331" cy="2834591"/>
              <a:chOff x="3352988" y="237728"/>
              <a:chExt cx="3687331" cy="2834591"/>
            </a:xfrm>
          </p:grpSpPr>
          <p:sp>
            <p:nvSpPr>
              <p:cNvPr id="2" name="Thought Bubble: Cloud 1">
                <a:extLst>
                  <a:ext uri="{FF2B5EF4-FFF2-40B4-BE49-F238E27FC236}">
                    <a16:creationId xmlns:a16="http://schemas.microsoft.com/office/drawing/2014/main" id="{B5CE930E-C8C3-4F5B-9CBA-C4A263F229DE}"/>
                  </a:ext>
                </a:extLst>
              </p:cNvPr>
              <p:cNvSpPr/>
              <p:nvPr/>
            </p:nvSpPr>
            <p:spPr>
              <a:xfrm>
                <a:off x="3352988" y="653230"/>
                <a:ext cx="3687331" cy="2419089"/>
              </a:xfrm>
              <a:prstGeom prst="cloudCallout">
                <a:avLst/>
              </a:prstGeom>
              <a:solidFill>
                <a:schemeClr val="accent1">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733264-04F7-43DA-85A6-FD0D2CDC6443}"/>
                  </a:ext>
                </a:extLst>
              </p:cNvPr>
              <p:cNvSpPr txBox="1"/>
              <p:nvPr/>
            </p:nvSpPr>
            <p:spPr>
              <a:xfrm>
                <a:off x="4180170" y="904902"/>
                <a:ext cx="1277717" cy="420885"/>
              </a:xfrm>
              <a:prstGeom prst="rect">
                <a:avLst/>
              </a:prstGeom>
              <a:noFill/>
            </p:spPr>
            <p:txBody>
              <a:bodyPr wrap="square" rtlCol="0">
                <a:spAutoFit/>
              </a:bodyPr>
              <a:lstStyle/>
              <a:p>
                <a:r>
                  <a:rPr lang="en-US" sz="2400" dirty="0"/>
                  <a:t>engineer</a:t>
                </a:r>
              </a:p>
            </p:txBody>
          </p:sp>
          <p:sp>
            <p:nvSpPr>
              <p:cNvPr id="18" name="TextBox 17">
                <a:extLst>
                  <a:ext uri="{FF2B5EF4-FFF2-40B4-BE49-F238E27FC236}">
                    <a16:creationId xmlns:a16="http://schemas.microsoft.com/office/drawing/2014/main" id="{72C0DB9D-1521-4445-8379-3448348C2289}"/>
                  </a:ext>
                </a:extLst>
              </p:cNvPr>
              <p:cNvSpPr txBox="1"/>
              <p:nvPr/>
            </p:nvSpPr>
            <p:spPr>
              <a:xfrm>
                <a:off x="5397458" y="733739"/>
                <a:ext cx="1288781" cy="420885"/>
              </a:xfrm>
              <a:prstGeom prst="rect">
                <a:avLst/>
              </a:prstGeom>
              <a:noFill/>
            </p:spPr>
            <p:txBody>
              <a:bodyPr wrap="square" rtlCol="0">
                <a:spAutoFit/>
              </a:bodyPr>
              <a:lstStyle/>
              <a:p>
                <a:r>
                  <a:rPr lang="en-US" sz="2400" dirty="0"/>
                  <a:t>manager</a:t>
                </a:r>
              </a:p>
            </p:txBody>
          </p:sp>
          <p:sp>
            <p:nvSpPr>
              <p:cNvPr id="19" name="TextBox 18">
                <a:extLst>
                  <a:ext uri="{FF2B5EF4-FFF2-40B4-BE49-F238E27FC236}">
                    <a16:creationId xmlns:a16="http://schemas.microsoft.com/office/drawing/2014/main" id="{9A7407CB-294E-4541-B0BE-21405069B1F3}"/>
                  </a:ext>
                </a:extLst>
              </p:cNvPr>
              <p:cNvSpPr txBox="1"/>
              <p:nvPr/>
            </p:nvSpPr>
            <p:spPr>
              <a:xfrm>
                <a:off x="3623731" y="1249039"/>
                <a:ext cx="1170974" cy="420885"/>
              </a:xfrm>
              <a:prstGeom prst="rect">
                <a:avLst/>
              </a:prstGeom>
              <a:noFill/>
            </p:spPr>
            <p:txBody>
              <a:bodyPr wrap="square" rtlCol="0">
                <a:spAutoFit/>
              </a:bodyPr>
              <a:lstStyle/>
              <a:p>
                <a:r>
                  <a:rPr lang="en-US" sz="2400" dirty="0"/>
                  <a:t>military</a:t>
                </a:r>
              </a:p>
            </p:txBody>
          </p:sp>
          <p:sp>
            <p:nvSpPr>
              <p:cNvPr id="20" name="TextBox 19">
                <a:extLst>
                  <a:ext uri="{FF2B5EF4-FFF2-40B4-BE49-F238E27FC236}">
                    <a16:creationId xmlns:a16="http://schemas.microsoft.com/office/drawing/2014/main" id="{46C09EF3-37EA-485D-88E4-0DD48A4A890A}"/>
                  </a:ext>
                </a:extLst>
              </p:cNvPr>
              <p:cNvSpPr txBox="1"/>
              <p:nvPr/>
            </p:nvSpPr>
            <p:spPr>
              <a:xfrm>
                <a:off x="3905956" y="1852510"/>
                <a:ext cx="1497333" cy="420885"/>
              </a:xfrm>
              <a:prstGeom prst="rect">
                <a:avLst/>
              </a:prstGeom>
              <a:noFill/>
            </p:spPr>
            <p:txBody>
              <a:bodyPr wrap="square" rtlCol="0">
                <a:spAutoFit/>
              </a:bodyPr>
              <a:lstStyle/>
              <a:p>
                <a:r>
                  <a:rPr lang="en-US" sz="2400" dirty="0"/>
                  <a:t>aggression</a:t>
                </a:r>
              </a:p>
            </p:txBody>
          </p:sp>
          <p:sp>
            <p:nvSpPr>
              <p:cNvPr id="21" name="TextBox 20">
                <a:extLst>
                  <a:ext uri="{FF2B5EF4-FFF2-40B4-BE49-F238E27FC236}">
                    <a16:creationId xmlns:a16="http://schemas.microsoft.com/office/drawing/2014/main" id="{27B9AD3B-3000-4F6C-8639-5DB82751A38F}"/>
                  </a:ext>
                </a:extLst>
              </p:cNvPr>
              <p:cNvSpPr txBox="1"/>
              <p:nvPr/>
            </p:nvSpPr>
            <p:spPr>
              <a:xfrm>
                <a:off x="5790102" y="2215611"/>
                <a:ext cx="711393" cy="420885"/>
              </a:xfrm>
              <a:prstGeom prst="rect">
                <a:avLst/>
              </a:prstGeom>
              <a:noFill/>
            </p:spPr>
            <p:txBody>
              <a:bodyPr wrap="square" rtlCol="0">
                <a:spAutoFit/>
              </a:bodyPr>
              <a:lstStyle/>
              <a:p>
                <a:r>
                  <a:rPr lang="en-US" sz="2400" dirty="0"/>
                  <a:t>fury</a:t>
                </a:r>
              </a:p>
            </p:txBody>
          </p:sp>
          <p:sp>
            <p:nvSpPr>
              <p:cNvPr id="22" name="TextBox 21">
                <a:extLst>
                  <a:ext uri="{FF2B5EF4-FFF2-40B4-BE49-F238E27FC236}">
                    <a16:creationId xmlns:a16="http://schemas.microsoft.com/office/drawing/2014/main" id="{FA9582DE-8863-40E0-B756-0F8C28FD7C19}"/>
                  </a:ext>
                </a:extLst>
              </p:cNvPr>
              <p:cNvSpPr txBox="1"/>
              <p:nvPr/>
            </p:nvSpPr>
            <p:spPr>
              <a:xfrm>
                <a:off x="4806995" y="1361995"/>
                <a:ext cx="1009815" cy="420885"/>
              </a:xfrm>
              <a:prstGeom prst="rect">
                <a:avLst/>
              </a:prstGeom>
              <a:noFill/>
            </p:spPr>
            <p:txBody>
              <a:bodyPr wrap="square" rtlCol="0">
                <a:spAutoFit/>
              </a:bodyPr>
              <a:lstStyle/>
              <a:p>
                <a:r>
                  <a:rPr lang="en-US" sz="2400" dirty="0"/>
                  <a:t>soldier</a:t>
                </a:r>
              </a:p>
            </p:txBody>
          </p:sp>
          <p:sp>
            <p:nvSpPr>
              <p:cNvPr id="23" name="TextBox 22">
                <a:extLst>
                  <a:ext uri="{FF2B5EF4-FFF2-40B4-BE49-F238E27FC236}">
                    <a16:creationId xmlns:a16="http://schemas.microsoft.com/office/drawing/2014/main" id="{FDB99010-8641-4B9B-A59D-03729CFBB0CD}"/>
                  </a:ext>
                </a:extLst>
              </p:cNvPr>
              <p:cNvSpPr txBox="1"/>
              <p:nvPr/>
            </p:nvSpPr>
            <p:spPr>
              <a:xfrm>
                <a:off x="4473658" y="2402501"/>
                <a:ext cx="1342342" cy="420885"/>
              </a:xfrm>
              <a:prstGeom prst="rect">
                <a:avLst/>
              </a:prstGeom>
              <a:noFill/>
            </p:spPr>
            <p:txBody>
              <a:bodyPr wrap="square" rtlCol="0">
                <a:spAutoFit/>
              </a:bodyPr>
              <a:lstStyle/>
              <a:p>
                <a:r>
                  <a:rPr lang="en-US" sz="2400" dirty="0"/>
                  <a:t>Professor</a:t>
                </a:r>
              </a:p>
            </p:txBody>
          </p:sp>
          <p:sp>
            <p:nvSpPr>
              <p:cNvPr id="24" name="TextBox 23">
                <a:extLst>
                  <a:ext uri="{FF2B5EF4-FFF2-40B4-BE49-F238E27FC236}">
                    <a16:creationId xmlns:a16="http://schemas.microsoft.com/office/drawing/2014/main" id="{525E6217-FFA3-45F2-A8F5-E37DB8B58062}"/>
                  </a:ext>
                </a:extLst>
              </p:cNvPr>
              <p:cNvSpPr txBox="1"/>
              <p:nvPr/>
            </p:nvSpPr>
            <p:spPr>
              <a:xfrm>
                <a:off x="3623731" y="2231621"/>
                <a:ext cx="931871" cy="420885"/>
              </a:xfrm>
              <a:prstGeom prst="rect">
                <a:avLst/>
              </a:prstGeom>
              <a:noFill/>
            </p:spPr>
            <p:txBody>
              <a:bodyPr wrap="square" rtlCol="0">
                <a:spAutoFit/>
              </a:bodyPr>
              <a:lstStyle/>
              <a:p>
                <a:r>
                  <a:rPr lang="en-US" sz="2400" dirty="0"/>
                  <a:t>doubt</a:t>
                </a:r>
                <a:endParaRPr lang="en-US" sz="2000" dirty="0"/>
              </a:p>
            </p:txBody>
          </p:sp>
          <p:sp>
            <p:nvSpPr>
              <p:cNvPr id="26" name="TextBox 25">
                <a:extLst>
                  <a:ext uri="{FF2B5EF4-FFF2-40B4-BE49-F238E27FC236}">
                    <a16:creationId xmlns:a16="http://schemas.microsoft.com/office/drawing/2014/main" id="{2E5083F9-696F-4B26-8A85-78A06ABA7694}"/>
                  </a:ext>
                </a:extLst>
              </p:cNvPr>
              <p:cNvSpPr txBox="1"/>
              <p:nvPr/>
            </p:nvSpPr>
            <p:spPr>
              <a:xfrm>
                <a:off x="5587688" y="1727696"/>
                <a:ext cx="1210283" cy="420885"/>
              </a:xfrm>
              <a:prstGeom prst="rect">
                <a:avLst/>
              </a:prstGeom>
              <a:noFill/>
            </p:spPr>
            <p:txBody>
              <a:bodyPr wrap="square" rtlCol="0">
                <a:spAutoFit/>
              </a:bodyPr>
              <a:lstStyle/>
              <a:p>
                <a:r>
                  <a:rPr lang="en-US" sz="2400" dirty="0"/>
                  <a:t>terrorist</a:t>
                </a:r>
              </a:p>
            </p:txBody>
          </p:sp>
          <p:sp>
            <p:nvSpPr>
              <p:cNvPr id="27" name="TextBox 26">
                <a:extLst>
                  <a:ext uri="{FF2B5EF4-FFF2-40B4-BE49-F238E27FC236}">
                    <a16:creationId xmlns:a16="http://schemas.microsoft.com/office/drawing/2014/main" id="{DE680F16-FBCB-4A9F-A2B4-D5C51F75C354}"/>
                  </a:ext>
                </a:extLst>
              </p:cNvPr>
              <p:cNvSpPr txBox="1"/>
              <p:nvPr/>
            </p:nvSpPr>
            <p:spPr>
              <a:xfrm>
                <a:off x="4688310" y="237728"/>
                <a:ext cx="1125110" cy="533120"/>
              </a:xfrm>
              <a:prstGeom prst="rect">
                <a:avLst/>
              </a:prstGeom>
              <a:noFill/>
            </p:spPr>
            <p:txBody>
              <a:bodyPr wrap="square" rtlCol="0">
                <a:spAutoFit/>
              </a:bodyPr>
              <a:lstStyle/>
              <a:p>
                <a:r>
                  <a:rPr lang="en-US" sz="3200" b="1" dirty="0"/>
                  <a:t>Male</a:t>
                </a:r>
              </a:p>
            </p:txBody>
          </p:sp>
        </p:grpSp>
        <p:sp>
          <p:nvSpPr>
            <p:cNvPr id="25" name="TextBox 24">
              <a:extLst>
                <a:ext uri="{FF2B5EF4-FFF2-40B4-BE49-F238E27FC236}">
                  <a16:creationId xmlns:a16="http://schemas.microsoft.com/office/drawing/2014/main" id="{55DA2EAC-7FC2-4041-92AD-5AC9B753F209}"/>
                </a:ext>
              </a:extLst>
            </p:cNvPr>
            <p:cNvSpPr txBox="1"/>
            <p:nvPr/>
          </p:nvSpPr>
          <p:spPr>
            <a:xfrm>
              <a:off x="5952086" y="1173584"/>
              <a:ext cx="1146415" cy="420885"/>
            </a:xfrm>
            <a:prstGeom prst="rect">
              <a:avLst/>
            </a:prstGeom>
            <a:noFill/>
          </p:spPr>
          <p:txBody>
            <a:bodyPr wrap="square" rtlCol="0">
              <a:spAutoFit/>
            </a:bodyPr>
            <a:lstStyle/>
            <a:p>
              <a:r>
                <a:rPr lang="en-US" sz="2400" dirty="0"/>
                <a:t>capable</a:t>
              </a:r>
            </a:p>
          </p:txBody>
        </p:sp>
      </p:grpSp>
    </p:spTree>
    <p:extLst>
      <p:ext uri="{BB962C8B-B14F-4D97-AF65-F5344CB8AC3E}">
        <p14:creationId xmlns:p14="http://schemas.microsoft.com/office/powerpoint/2010/main" val="297054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Intersectional Bias</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Need to focus on dealing with Intersectional Bias</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 name="TextBox 1">
            <a:extLst>
              <a:ext uri="{FF2B5EF4-FFF2-40B4-BE49-F238E27FC236}">
                <a16:creationId xmlns:a16="http://schemas.microsoft.com/office/drawing/2014/main" id="{BBEC59E0-B689-4271-A73E-2A6BDD80B6D6}"/>
              </a:ext>
            </a:extLst>
          </p:cNvPr>
          <p:cNvSpPr txBox="1"/>
          <p:nvPr/>
        </p:nvSpPr>
        <p:spPr>
          <a:xfrm>
            <a:off x="576382" y="1119048"/>
            <a:ext cx="8053358" cy="4524315"/>
          </a:xfrm>
          <a:prstGeom prst="rect">
            <a:avLst/>
          </a:prstGeom>
          <a:noFill/>
        </p:spPr>
        <p:txBody>
          <a:bodyPr wrap="none" rtlCol="0">
            <a:spAutoFit/>
          </a:bodyPr>
          <a:lstStyle/>
          <a:p>
            <a:pPr marL="285750" indent="-285750">
              <a:buFont typeface="Wingdings" panose="05000000000000000000" pitchFamily="2" charset="2"/>
              <a:buChar char="§"/>
            </a:pPr>
            <a:r>
              <a:rPr lang="en-US" dirty="0"/>
              <a:t>An individual might face a unique form of discrimination due to a multitude of </a:t>
            </a:r>
          </a:p>
          <a:p>
            <a:r>
              <a:rPr lang="en-US" dirty="0"/>
              <a:t>     factors like gender, race, religion, etc. based on his/her social identity called </a:t>
            </a:r>
          </a:p>
          <a:p>
            <a:r>
              <a:rPr lang="en-US" dirty="0"/>
              <a:t>     Intersectional Bias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Such compounded discrimination can be much greater than the sum of its parts.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Existing literatures focuses on one type of bias</a:t>
            </a:r>
          </a:p>
          <a:p>
            <a:pPr marL="742950" lvl="1" indent="-285750">
              <a:buFont typeface="Wingdings" panose="05000000000000000000" pitchFamily="2" charset="2"/>
              <a:buChar char="§"/>
            </a:pPr>
            <a:r>
              <a:rPr lang="en-US" dirty="0"/>
              <a:t>Gender bias – 93%</a:t>
            </a:r>
          </a:p>
          <a:p>
            <a:pPr marL="742950" lvl="1" indent="-285750">
              <a:buFont typeface="Wingdings" panose="05000000000000000000" pitchFamily="2" charset="2"/>
              <a:buChar char="§"/>
            </a:pPr>
            <a:r>
              <a:rPr lang="en-US" dirty="0"/>
              <a:t>Racial bias – 54%</a:t>
            </a:r>
          </a:p>
          <a:p>
            <a:pPr marL="742950" lvl="1" indent="-285750">
              <a:buFont typeface="Wingdings" panose="05000000000000000000" pitchFamily="2" charset="2"/>
              <a:buChar char="§"/>
            </a:pPr>
            <a:r>
              <a:rPr lang="en-US" dirty="0"/>
              <a:t>Age/Religion bias – 10%</a:t>
            </a:r>
          </a:p>
          <a:p>
            <a:endParaRPr lang="en-US" dirty="0"/>
          </a:p>
          <a:p>
            <a:endParaRPr lang="en-US" dirty="0"/>
          </a:p>
          <a:p>
            <a:r>
              <a:rPr lang="en-US" dirty="0"/>
              <a:t> </a:t>
            </a:r>
          </a:p>
          <a:p>
            <a:endParaRPr lang="en-US" dirty="0"/>
          </a:p>
          <a:p>
            <a:endParaRPr lang="en-US" dirty="0"/>
          </a:p>
          <a:p>
            <a:endParaRPr lang="en-US" dirty="0"/>
          </a:p>
        </p:txBody>
      </p:sp>
      <p:sp>
        <p:nvSpPr>
          <p:cNvPr id="28" name="Rectangle 27">
            <a:extLst>
              <a:ext uri="{FF2B5EF4-FFF2-40B4-BE49-F238E27FC236}">
                <a16:creationId xmlns:a16="http://schemas.microsoft.com/office/drawing/2014/main" id="{45F735A6-EAD9-48FA-9523-484E1A5EFA71}"/>
              </a:ext>
            </a:extLst>
          </p:cNvPr>
          <p:cNvSpPr/>
          <p:nvPr/>
        </p:nvSpPr>
        <p:spPr>
          <a:xfrm>
            <a:off x="295656" y="6308654"/>
            <a:ext cx="8756904" cy="430887"/>
          </a:xfrm>
          <a:prstGeom prst="rect">
            <a:avLst/>
          </a:prstGeom>
        </p:spPr>
        <p:txBody>
          <a:bodyPr wrap="square">
            <a:spAutoFit/>
          </a:bodyPr>
          <a:lstStyle/>
          <a:p>
            <a:r>
              <a:rPr lang="en-US" sz="1100" dirty="0">
                <a:solidFill>
                  <a:srgbClr val="222222"/>
                </a:solidFill>
                <a:latin typeface="Arial" panose="020B0604020202020204" pitchFamily="34" charset="0"/>
              </a:rPr>
              <a:t>Kay, Matthew, Cynthia </a:t>
            </a:r>
            <a:r>
              <a:rPr lang="en-US" sz="1100" dirty="0" err="1">
                <a:solidFill>
                  <a:srgbClr val="222222"/>
                </a:solidFill>
                <a:latin typeface="Arial" panose="020B0604020202020204" pitchFamily="34" charset="0"/>
              </a:rPr>
              <a:t>Matuszek</a:t>
            </a:r>
            <a:r>
              <a:rPr lang="en-US" sz="1100" dirty="0">
                <a:solidFill>
                  <a:srgbClr val="222222"/>
                </a:solidFill>
                <a:latin typeface="Arial" panose="020B0604020202020204" pitchFamily="34" charset="0"/>
              </a:rPr>
              <a:t>, and Sean A. Munson. "Unequal representation and gender stereotypes in image search results for occupations." </a:t>
            </a:r>
            <a:r>
              <a:rPr lang="en-US" sz="1100" i="1" dirty="0">
                <a:solidFill>
                  <a:srgbClr val="222222"/>
                </a:solidFill>
                <a:latin typeface="Arial" panose="020B0604020202020204" pitchFamily="34" charset="0"/>
              </a:rPr>
              <a:t>Proceedings of the 33rd Annual ACM Conference on Human Factors in Computing Systems</a:t>
            </a:r>
            <a:r>
              <a:rPr lang="en-US" sz="1100" dirty="0">
                <a:solidFill>
                  <a:srgbClr val="222222"/>
                </a:solidFill>
                <a:latin typeface="Arial" panose="020B0604020202020204" pitchFamily="34" charset="0"/>
              </a:rPr>
              <a:t>. ACM, 2015.</a:t>
            </a:r>
            <a:endParaRPr lang="en-US" sz="1100" dirty="0"/>
          </a:p>
        </p:txBody>
      </p:sp>
      <p:grpSp>
        <p:nvGrpSpPr>
          <p:cNvPr id="4" name="Group 3">
            <a:extLst>
              <a:ext uri="{FF2B5EF4-FFF2-40B4-BE49-F238E27FC236}">
                <a16:creationId xmlns:a16="http://schemas.microsoft.com/office/drawing/2014/main" id="{1405887D-624E-474E-BF1E-679CFA06444D}"/>
              </a:ext>
            </a:extLst>
          </p:cNvPr>
          <p:cNvGrpSpPr/>
          <p:nvPr/>
        </p:nvGrpSpPr>
        <p:grpSpPr>
          <a:xfrm>
            <a:off x="8779551" y="1370843"/>
            <a:ext cx="3313032" cy="3090083"/>
            <a:chOff x="7888399" y="1595570"/>
            <a:chExt cx="3313032" cy="3090083"/>
          </a:xfrm>
        </p:grpSpPr>
        <p:sp>
          <p:nvSpPr>
            <p:cNvPr id="27" name="Oval 26">
              <a:extLst>
                <a:ext uri="{FF2B5EF4-FFF2-40B4-BE49-F238E27FC236}">
                  <a16:creationId xmlns:a16="http://schemas.microsoft.com/office/drawing/2014/main" id="{F83EC286-0328-46A0-A027-C35B7C1EA251}"/>
                </a:ext>
              </a:extLst>
            </p:cNvPr>
            <p:cNvSpPr/>
            <p:nvPr/>
          </p:nvSpPr>
          <p:spPr>
            <a:xfrm>
              <a:off x="8412759" y="2721231"/>
              <a:ext cx="2088747" cy="1964422"/>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2DC3E71-A791-4C1F-A78C-DF7DB873A892}"/>
                </a:ext>
              </a:extLst>
            </p:cNvPr>
            <p:cNvSpPr/>
            <p:nvPr/>
          </p:nvSpPr>
          <p:spPr>
            <a:xfrm>
              <a:off x="7888399" y="2018642"/>
              <a:ext cx="2088747" cy="196442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36EF5F-0428-46CB-B1BA-E89372DF8AB1}"/>
                </a:ext>
              </a:extLst>
            </p:cNvPr>
            <p:cNvSpPr/>
            <p:nvPr/>
          </p:nvSpPr>
          <p:spPr>
            <a:xfrm>
              <a:off x="9112684" y="1987645"/>
              <a:ext cx="2088747" cy="196442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BA6C10-7B83-4395-9AD6-0FCD56714F20}"/>
                </a:ext>
              </a:extLst>
            </p:cNvPr>
            <p:cNvSpPr txBox="1"/>
            <p:nvPr/>
          </p:nvSpPr>
          <p:spPr>
            <a:xfrm>
              <a:off x="8464449" y="2177268"/>
              <a:ext cx="590226" cy="347108"/>
            </a:xfrm>
            <a:prstGeom prst="rect">
              <a:avLst/>
            </a:prstGeom>
            <a:noFill/>
          </p:spPr>
          <p:txBody>
            <a:bodyPr wrap="none" rtlCol="0">
              <a:spAutoFit/>
            </a:bodyPr>
            <a:lstStyle/>
            <a:p>
              <a:pPr algn="ctr"/>
              <a:r>
                <a:rPr lang="en-US" sz="1600" b="1" dirty="0"/>
                <a:t>Race</a:t>
              </a:r>
            </a:p>
          </p:txBody>
        </p:sp>
        <p:sp>
          <p:nvSpPr>
            <p:cNvPr id="13" name="TextBox 12">
              <a:extLst>
                <a:ext uri="{FF2B5EF4-FFF2-40B4-BE49-F238E27FC236}">
                  <a16:creationId xmlns:a16="http://schemas.microsoft.com/office/drawing/2014/main" id="{63CCF95C-FD1A-45B4-90B9-EA5D282CE5F3}"/>
                </a:ext>
              </a:extLst>
            </p:cNvPr>
            <p:cNvSpPr txBox="1"/>
            <p:nvPr/>
          </p:nvSpPr>
          <p:spPr>
            <a:xfrm>
              <a:off x="9023846" y="4063206"/>
              <a:ext cx="867738" cy="347108"/>
            </a:xfrm>
            <a:prstGeom prst="rect">
              <a:avLst/>
            </a:prstGeom>
            <a:noFill/>
          </p:spPr>
          <p:txBody>
            <a:bodyPr wrap="none" rtlCol="0">
              <a:spAutoFit/>
            </a:bodyPr>
            <a:lstStyle/>
            <a:p>
              <a:pPr algn="ctr"/>
              <a:r>
                <a:rPr lang="en-US" sz="1600" b="1" dirty="0"/>
                <a:t>Religion</a:t>
              </a:r>
            </a:p>
          </p:txBody>
        </p:sp>
        <p:sp>
          <p:nvSpPr>
            <p:cNvPr id="8" name="TextBox 7">
              <a:extLst>
                <a:ext uri="{FF2B5EF4-FFF2-40B4-BE49-F238E27FC236}">
                  <a16:creationId xmlns:a16="http://schemas.microsoft.com/office/drawing/2014/main" id="{62CAAF9D-8BC5-4A40-8E44-FD1F26F625A2}"/>
                </a:ext>
              </a:extLst>
            </p:cNvPr>
            <p:cNvSpPr txBox="1"/>
            <p:nvPr/>
          </p:nvSpPr>
          <p:spPr>
            <a:xfrm>
              <a:off x="8471932" y="1595570"/>
              <a:ext cx="2183153" cy="369332"/>
            </a:xfrm>
            <a:prstGeom prst="rect">
              <a:avLst/>
            </a:prstGeom>
            <a:noFill/>
          </p:spPr>
          <p:txBody>
            <a:bodyPr wrap="square" rtlCol="0">
              <a:spAutoFit/>
            </a:bodyPr>
            <a:lstStyle/>
            <a:p>
              <a:r>
                <a:rPr lang="en-US" dirty="0"/>
                <a:t>A Black Muslim Lady</a:t>
              </a:r>
            </a:p>
          </p:txBody>
        </p:sp>
        <p:cxnSp>
          <p:nvCxnSpPr>
            <p:cNvPr id="9" name="Straight Arrow Connector 8">
              <a:extLst>
                <a:ext uri="{FF2B5EF4-FFF2-40B4-BE49-F238E27FC236}">
                  <a16:creationId xmlns:a16="http://schemas.microsoft.com/office/drawing/2014/main" id="{9622DB27-6095-4A1B-B9C1-E8B0B5994E45}"/>
                </a:ext>
              </a:extLst>
            </p:cNvPr>
            <p:cNvCxnSpPr>
              <a:cxnSpLocks/>
            </p:cNvCxnSpPr>
            <p:nvPr/>
          </p:nvCxnSpPr>
          <p:spPr>
            <a:xfrm>
              <a:off x="9502901" y="1917903"/>
              <a:ext cx="0" cy="12127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86D73BA7-4D75-4100-9583-5E3C72954582}"/>
                </a:ext>
              </a:extLst>
            </p:cNvPr>
            <p:cNvSpPr txBox="1"/>
            <p:nvPr/>
          </p:nvSpPr>
          <p:spPr>
            <a:xfrm>
              <a:off x="9837422" y="2076840"/>
              <a:ext cx="816250" cy="338554"/>
            </a:xfrm>
            <a:prstGeom prst="rect">
              <a:avLst/>
            </a:prstGeom>
            <a:noFill/>
          </p:spPr>
          <p:txBody>
            <a:bodyPr wrap="none" rtlCol="0">
              <a:spAutoFit/>
            </a:bodyPr>
            <a:lstStyle/>
            <a:p>
              <a:pPr algn="ctr"/>
              <a:r>
                <a:rPr lang="en-US" sz="1600" b="1" dirty="0"/>
                <a:t>Gender</a:t>
              </a:r>
            </a:p>
          </p:txBody>
        </p:sp>
      </p:grpSp>
    </p:spTree>
    <p:extLst>
      <p:ext uri="{BB962C8B-B14F-4D97-AF65-F5344CB8AC3E}">
        <p14:creationId xmlns:p14="http://schemas.microsoft.com/office/powerpoint/2010/main" val="33844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A9B329-FACC-4BA3-9D07-1FB05815BB4B}"/>
              </a:ext>
            </a:extLst>
          </p:cNvPr>
          <p:cNvGrpSpPr/>
          <p:nvPr/>
        </p:nvGrpSpPr>
        <p:grpSpPr>
          <a:xfrm>
            <a:off x="2324356" y="1198964"/>
            <a:ext cx="7543288" cy="1885104"/>
            <a:chOff x="2449451" y="1052567"/>
            <a:chExt cx="7292404" cy="1885104"/>
          </a:xfrm>
        </p:grpSpPr>
        <p:pic>
          <p:nvPicPr>
            <p:cNvPr id="6" name="Picture 5">
              <a:extLst>
                <a:ext uri="{FF2B5EF4-FFF2-40B4-BE49-F238E27FC236}">
                  <a16:creationId xmlns:a16="http://schemas.microsoft.com/office/drawing/2014/main" id="{0B55A6BF-4438-4002-834E-024E2C6E7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451" y="1254730"/>
              <a:ext cx="1021080" cy="1021080"/>
            </a:xfrm>
            <a:prstGeom prst="rect">
              <a:avLst/>
            </a:prstGeom>
          </p:spPr>
        </p:pic>
        <p:pic>
          <p:nvPicPr>
            <p:cNvPr id="8" name="Picture 7">
              <a:extLst>
                <a:ext uri="{FF2B5EF4-FFF2-40B4-BE49-F238E27FC236}">
                  <a16:creationId xmlns:a16="http://schemas.microsoft.com/office/drawing/2014/main" id="{79A0E861-383D-4BD1-961E-5F238BC55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6484" y="1052567"/>
              <a:ext cx="1525246" cy="1525246"/>
            </a:xfrm>
            <a:prstGeom prst="rect">
              <a:avLst/>
            </a:prstGeom>
          </p:spPr>
        </p:pic>
        <p:pic>
          <p:nvPicPr>
            <p:cNvPr id="10" name="Picture 9">
              <a:extLst>
                <a:ext uri="{FF2B5EF4-FFF2-40B4-BE49-F238E27FC236}">
                  <a16:creationId xmlns:a16="http://schemas.microsoft.com/office/drawing/2014/main" id="{3C0EAA99-D8E6-4606-9B1F-1938DDAE7C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0261" y="1120362"/>
              <a:ext cx="1566380" cy="1289816"/>
            </a:xfrm>
            <a:prstGeom prst="rect">
              <a:avLst/>
            </a:prstGeom>
          </p:spPr>
        </p:pic>
        <p:sp>
          <p:nvSpPr>
            <p:cNvPr id="11" name="Arrow: Right 10">
              <a:extLst>
                <a:ext uri="{FF2B5EF4-FFF2-40B4-BE49-F238E27FC236}">
                  <a16:creationId xmlns:a16="http://schemas.microsoft.com/office/drawing/2014/main" id="{08385B00-5892-470B-A5F3-2CD494FE279A}"/>
                </a:ext>
              </a:extLst>
            </p:cNvPr>
            <p:cNvSpPr/>
            <p:nvPr/>
          </p:nvSpPr>
          <p:spPr>
            <a:xfrm>
              <a:off x="3734052" y="155087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0099578-DE3B-4654-A4E8-2DDF7F803786}"/>
                </a:ext>
              </a:extLst>
            </p:cNvPr>
            <p:cNvSpPr/>
            <p:nvPr/>
          </p:nvSpPr>
          <p:spPr>
            <a:xfrm>
              <a:off x="6840455" y="1528561"/>
              <a:ext cx="1021080" cy="573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10F937-9FED-4908-86DA-E4E7E6CD67C3}"/>
                </a:ext>
              </a:extLst>
            </p:cNvPr>
            <p:cNvSpPr txBox="1"/>
            <p:nvPr/>
          </p:nvSpPr>
          <p:spPr>
            <a:xfrm>
              <a:off x="2642088" y="2568339"/>
              <a:ext cx="611834" cy="369332"/>
            </a:xfrm>
            <a:prstGeom prst="rect">
              <a:avLst/>
            </a:prstGeom>
            <a:noFill/>
          </p:spPr>
          <p:txBody>
            <a:bodyPr wrap="none" rtlCol="0">
              <a:spAutoFit/>
            </a:bodyPr>
            <a:lstStyle/>
            <a:p>
              <a:r>
                <a:rPr lang="en-US" dirty="0"/>
                <a:t>Data</a:t>
              </a:r>
            </a:p>
          </p:txBody>
        </p:sp>
        <p:sp>
          <p:nvSpPr>
            <p:cNvPr id="15" name="TextBox 14">
              <a:extLst>
                <a:ext uri="{FF2B5EF4-FFF2-40B4-BE49-F238E27FC236}">
                  <a16:creationId xmlns:a16="http://schemas.microsoft.com/office/drawing/2014/main" id="{B39F1417-241E-44EF-B577-8CE78A676A2A}"/>
                </a:ext>
              </a:extLst>
            </p:cNvPr>
            <p:cNvSpPr txBox="1"/>
            <p:nvPr/>
          </p:nvSpPr>
          <p:spPr>
            <a:xfrm>
              <a:off x="5386210" y="2568339"/>
              <a:ext cx="785793" cy="369332"/>
            </a:xfrm>
            <a:prstGeom prst="rect">
              <a:avLst/>
            </a:prstGeom>
            <a:noFill/>
          </p:spPr>
          <p:txBody>
            <a:bodyPr wrap="none" rtlCol="0">
              <a:spAutoFit/>
            </a:bodyPr>
            <a:lstStyle/>
            <a:p>
              <a:r>
                <a:rPr lang="en-US" dirty="0"/>
                <a:t>Model</a:t>
              </a:r>
            </a:p>
          </p:txBody>
        </p:sp>
        <p:sp>
          <p:nvSpPr>
            <p:cNvPr id="16" name="TextBox 15">
              <a:extLst>
                <a:ext uri="{FF2B5EF4-FFF2-40B4-BE49-F238E27FC236}">
                  <a16:creationId xmlns:a16="http://schemas.microsoft.com/office/drawing/2014/main" id="{92B3355A-A778-400C-B716-1CAF398109D2}"/>
                </a:ext>
              </a:extLst>
            </p:cNvPr>
            <p:cNvSpPr txBox="1"/>
            <p:nvPr/>
          </p:nvSpPr>
          <p:spPr>
            <a:xfrm>
              <a:off x="8240482" y="2462379"/>
              <a:ext cx="1501373" cy="369332"/>
            </a:xfrm>
            <a:prstGeom prst="rect">
              <a:avLst/>
            </a:prstGeom>
            <a:noFill/>
          </p:spPr>
          <p:txBody>
            <a:bodyPr wrap="none" rtlCol="0">
              <a:spAutoFit/>
            </a:bodyPr>
            <a:lstStyle/>
            <a:p>
              <a:r>
                <a:rPr lang="en-US" dirty="0"/>
                <a:t>Interpretation</a:t>
              </a:r>
            </a:p>
          </p:txBody>
        </p:sp>
      </p:grpSp>
      <p:sp>
        <p:nvSpPr>
          <p:cNvPr id="14" name="Title 1">
            <a:extLst>
              <a:ext uri="{FF2B5EF4-FFF2-40B4-BE49-F238E27FC236}">
                <a16:creationId xmlns:a16="http://schemas.microsoft.com/office/drawing/2014/main" id="{6B52201F-FCD3-4F50-896B-F610B7520797}"/>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Mitigation</a:t>
            </a:r>
          </a:p>
        </p:txBody>
      </p:sp>
      <p:sp>
        <p:nvSpPr>
          <p:cNvPr id="21" name="Rectangle 20">
            <a:extLst>
              <a:ext uri="{FF2B5EF4-FFF2-40B4-BE49-F238E27FC236}">
                <a16:creationId xmlns:a16="http://schemas.microsoft.com/office/drawing/2014/main" id="{AE59C0DB-A9CD-4EA0-B37C-C121AE4DBC3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Post-processing stage is independent of data &amp; model used</a:t>
            </a:r>
          </a:p>
        </p:txBody>
      </p:sp>
      <p:pic>
        <p:nvPicPr>
          <p:cNvPr id="18" name="Picture 17" descr="A picture containing object&#10;&#10;Description generated with very high confidence">
            <a:extLst>
              <a:ext uri="{FF2B5EF4-FFF2-40B4-BE49-F238E27FC236}">
                <a16:creationId xmlns:a16="http://schemas.microsoft.com/office/drawing/2014/main" id="{B3A1380F-0D6E-4008-A412-A1BE7F42BD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4" name="TextBox 23">
            <a:extLst>
              <a:ext uri="{FF2B5EF4-FFF2-40B4-BE49-F238E27FC236}">
                <a16:creationId xmlns:a16="http://schemas.microsoft.com/office/drawing/2014/main" id="{D501F566-F61A-46FB-890F-096D9EA0FFC4}"/>
              </a:ext>
            </a:extLst>
          </p:cNvPr>
          <p:cNvSpPr txBox="1"/>
          <p:nvPr/>
        </p:nvSpPr>
        <p:spPr>
          <a:xfrm>
            <a:off x="5016484" y="3499586"/>
            <a:ext cx="1443408" cy="369332"/>
          </a:xfrm>
          <a:prstGeom prst="rect">
            <a:avLst/>
          </a:prstGeom>
          <a:noFill/>
        </p:spPr>
        <p:txBody>
          <a:bodyPr wrap="none" rtlCol="0">
            <a:spAutoFit/>
          </a:bodyPr>
          <a:lstStyle/>
          <a:p>
            <a:r>
              <a:rPr lang="en-US" b="1" dirty="0"/>
              <a:t>in-processing</a:t>
            </a:r>
          </a:p>
        </p:txBody>
      </p:sp>
      <p:sp>
        <p:nvSpPr>
          <p:cNvPr id="25" name="TextBox 24">
            <a:extLst>
              <a:ext uri="{FF2B5EF4-FFF2-40B4-BE49-F238E27FC236}">
                <a16:creationId xmlns:a16="http://schemas.microsoft.com/office/drawing/2014/main" id="{AEA95E09-069C-405A-A8FF-AFB513C76959}"/>
              </a:ext>
            </a:extLst>
          </p:cNvPr>
          <p:cNvSpPr txBox="1"/>
          <p:nvPr/>
        </p:nvSpPr>
        <p:spPr>
          <a:xfrm>
            <a:off x="8775822" y="3493058"/>
            <a:ext cx="1679691" cy="369332"/>
          </a:xfrm>
          <a:prstGeom prst="rect">
            <a:avLst/>
          </a:prstGeom>
          <a:noFill/>
        </p:spPr>
        <p:txBody>
          <a:bodyPr wrap="none" rtlCol="0">
            <a:spAutoFit/>
          </a:bodyPr>
          <a:lstStyle/>
          <a:p>
            <a:r>
              <a:rPr lang="en-US" b="1" dirty="0"/>
              <a:t>post-processing</a:t>
            </a:r>
          </a:p>
        </p:txBody>
      </p:sp>
      <p:grpSp>
        <p:nvGrpSpPr>
          <p:cNvPr id="5" name="Group 4">
            <a:extLst>
              <a:ext uri="{FF2B5EF4-FFF2-40B4-BE49-F238E27FC236}">
                <a16:creationId xmlns:a16="http://schemas.microsoft.com/office/drawing/2014/main" id="{05FA1240-FEDF-44FE-90EB-0F0DF5BA90F8}"/>
              </a:ext>
            </a:extLst>
          </p:cNvPr>
          <p:cNvGrpSpPr/>
          <p:nvPr/>
        </p:nvGrpSpPr>
        <p:grpSpPr>
          <a:xfrm>
            <a:off x="361050" y="3562583"/>
            <a:ext cx="3109475" cy="1369804"/>
            <a:chOff x="131974" y="3531183"/>
            <a:chExt cx="3109475" cy="1369804"/>
          </a:xfrm>
        </p:grpSpPr>
        <p:sp>
          <p:nvSpPr>
            <p:cNvPr id="3" name="TextBox 2">
              <a:extLst>
                <a:ext uri="{FF2B5EF4-FFF2-40B4-BE49-F238E27FC236}">
                  <a16:creationId xmlns:a16="http://schemas.microsoft.com/office/drawing/2014/main" id="{6E327DF3-98FD-4F7D-91A9-42899B592754}"/>
                </a:ext>
              </a:extLst>
            </p:cNvPr>
            <p:cNvSpPr txBox="1"/>
            <p:nvPr/>
          </p:nvSpPr>
          <p:spPr>
            <a:xfrm>
              <a:off x="848413" y="3531183"/>
              <a:ext cx="1581908" cy="369332"/>
            </a:xfrm>
            <a:prstGeom prst="rect">
              <a:avLst/>
            </a:prstGeom>
            <a:noFill/>
          </p:spPr>
          <p:txBody>
            <a:bodyPr wrap="none" rtlCol="0">
              <a:spAutoFit/>
            </a:bodyPr>
            <a:lstStyle/>
            <a:p>
              <a:r>
                <a:rPr lang="en-US" b="1" dirty="0"/>
                <a:t>pre-processing</a:t>
              </a:r>
            </a:p>
          </p:txBody>
        </p:sp>
        <p:sp>
          <p:nvSpPr>
            <p:cNvPr id="7" name="Rectangle: Rounded Corners 6">
              <a:extLst>
                <a:ext uri="{FF2B5EF4-FFF2-40B4-BE49-F238E27FC236}">
                  <a16:creationId xmlns:a16="http://schemas.microsoft.com/office/drawing/2014/main" id="{C1326A39-F366-4141-BD0C-82A83E9CD7B7}"/>
                </a:ext>
              </a:extLst>
            </p:cNvPr>
            <p:cNvSpPr/>
            <p:nvPr/>
          </p:nvSpPr>
          <p:spPr>
            <a:xfrm>
              <a:off x="131974"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6" name="Rectangle: Rounded Corners 25">
              <a:extLst>
                <a:ext uri="{FF2B5EF4-FFF2-40B4-BE49-F238E27FC236}">
                  <a16:creationId xmlns:a16="http://schemas.microsoft.com/office/drawing/2014/main" id="{8AC83D56-ACB7-4425-97FA-7B7CEB9B48F7}"/>
                </a:ext>
              </a:extLst>
            </p:cNvPr>
            <p:cNvSpPr/>
            <p:nvPr/>
          </p:nvSpPr>
          <p:spPr>
            <a:xfrm>
              <a:off x="2042727"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data</a:t>
              </a:r>
            </a:p>
          </p:txBody>
        </p:sp>
        <p:sp>
          <p:nvSpPr>
            <p:cNvPr id="9" name="Arrow: Right 8">
              <a:extLst>
                <a:ext uri="{FF2B5EF4-FFF2-40B4-BE49-F238E27FC236}">
                  <a16:creationId xmlns:a16="http://schemas.microsoft.com/office/drawing/2014/main" id="{11FE6551-D3E5-44FE-9325-7234F2DD7F44}"/>
                </a:ext>
              </a:extLst>
            </p:cNvPr>
            <p:cNvSpPr/>
            <p:nvPr/>
          </p:nvSpPr>
          <p:spPr>
            <a:xfrm>
              <a:off x="1330695"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sp>
        <p:nvSpPr>
          <p:cNvPr id="27" name="Rectangle: Rounded Corners 26">
            <a:extLst>
              <a:ext uri="{FF2B5EF4-FFF2-40B4-BE49-F238E27FC236}">
                <a16:creationId xmlns:a16="http://schemas.microsoft.com/office/drawing/2014/main" id="{10DC15E7-0484-4E8D-9840-12656955AEA9}"/>
              </a:ext>
            </a:extLst>
          </p:cNvPr>
          <p:cNvSpPr/>
          <p:nvPr/>
        </p:nvSpPr>
        <p:spPr>
          <a:xfrm>
            <a:off x="4185247" y="4109136"/>
            <a:ext cx="1198721"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a:t>
            </a:r>
          </a:p>
          <a:p>
            <a:pPr algn="ctr"/>
            <a:r>
              <a:rPr lang="en-US" dirty="0"/>
              <a:t>data</a:t>
            </a:r>
          </a:p>
        </p:txBody>
      </p:sp>
      <p:sp>
        <p:nvSpPr>
          <p:cNvPr id="28" name="Rectangle: Rounded Corners 27">
            <a:extLst>
              <a:ext uri="{FF2B5EF4-FFF2-40B4-BE49-F238E27FC236}">
                <a16:creationId xmlns:a16="http://schemas.microsoft.com/office/drawing/2014/main" id="{CAC39F04-6AC4-4A28-851C-E5CE183FDA3F}"/>
              </a:ext>
            </a:extLst>
          </p:cNvPr>
          <p:cNvSpPr/>
          <p:nvPr/>
        </p:nvSpPr>
        <p:spPr>
          <a:xfrm>
            <a:off x="6096000" y="4109135"/>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results</a:t>
            </a:r>
          </a:p>
        </p:txBody>
      </p:sp>
      <p:sp>
        <p:nvSpPr>
          <p:cNvPr id="29" name="Arrow: Right 28">
            <a:extLst>
              <a:ext uri="{FF2B5EF4-FFF2-40B4-BE49-F238E27FC236}">
                <a16:creationId xmlns:a16="http://schemas.microsoft.com/office/drawing/2014/main" id="{CDD612EF-BAA5-4494-8ABF-F59D9AC65688}"/>
              </a:ext>
            </a:extLst>
          </p:cNvPr>
          <p:cNvSpPr/>
          <p:nvPr/>
        </p:nvSpPr>
        <p:spPr>
          <a:xfrm>
            <a:off x="5383968" y="4343836"/>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40D2249-EE9C-46B6-9A4E-DA1F892C1BE9}"/>
              </a:ext>
            </a:extLst>
          </p:cNvPr>
          <p:cNvSpPr/>
          <p:nvPr/>
        </p:nvSpPr>
        <p:spPr>
          <a:xfrm>
            <a:off x="8238520" y="4054014"/>
            <a:ext cx="1271200"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Trained</a:t>
            </a:r>
          </a:p>
          <a:p>
            <a:pPr algn="ctr"/>
            <a:r>
              <a:rPr lang="en-US" dirty="0"/>
              <a:t>model</a:t>
            </a:r>
          </a:p>
        </p:txBody>
      </p:sp>
      <p:sp>
        <p:nvSpPr>
          <p:cNvPr id="31" name="Rectangle: Rounded Corners 30">
            <a:extLst>
              <a:ext uri="{FF2B5EF4-FFF2-40B4-BE49-F238E27FC236}">
                <a16:creationId xmlns:a16="http://schemas.microsoft.com/office/drawing/2014/main" id="{43DAD6AE-C250-49FB-8A88-A8242E7CD73D}"/>
              </a:ext>
            </a:extLst>
          </p:cNvPr>
          <p:cNvSpPr/>
          <p:nvPr/>
        </p:nvSpPr>
        <p:spPr>
          <a:xfrm>
            <a:off x="10221751" y="4054013"/>
            <a:ext cx="1198722" cy="791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Unbiased</a:t>
            </a:r>
          </a:p>
          <a:p>
            <a:pPr algn="ctr"/>
            <a:r>
              <a:rPr lang="en-US" dirty="0"/>
              <a:t>model</a:t>
            </a:r>
          </a:p>
        </p:txBody>
      </p:sp>
      <p:sp>
        <p:nvSpPr>
          <p:cNvPr id="32" name="Arrow: Right 31">
            <a:extLst>
              <a:ext uri="{FF2B5EF4-FFF2-40B4-BE49-F238E27FC236}">
                <a16:creationId xmlns:a16="http://schemas.microsoft.com/office/drawing/2014/main" id="{C8162723-C14A-4422-BA1F-D082BE5B51F2}"/>
              </a:ext>
            </a:extLst>
          </p:cNvPr>
          <p:cNvSpPr/>
          <p:nvPr/>
        </p:nvSpPr>
        <p:spPr>
          <a:xfrm>
            <a:off x="9509719" y="4288714"/>
            <a:ext cx="727216" cy="28604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F5FF090-6E9D-4E2C-8D7F-F9C37477CBA1}"/>
              </a:ext>
            </a:extLst>
          </p:cNvPr>
          <p:cNvSpPr/>
          <p:nvPr/>
        </p:nvSpPr>
        <p:spPr>
          <a:xfrm>
            <a:off x="7986868" y="886407"/>
            <a:ext cx="3703948" cy="4460033"/>
          </a:xfrm>
          <a:prstGeom prst="roundRect">
            <a:avLst/>
          </a:prstGeom>
          <a:solidFill>
            <a:schemeClr val="accent3">
              <a:alpha val="50000"/>
            </a:schemeClr>
          </a:solidFill>
          <a:ln>
            <a:solidFill>
              <a:schemeClr val="accent4">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813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0BCBD-FE50-46CA-A9E9-C85CC3EBE64D}"/>
              </a:ext>
            </a:extLst>
          </p:cNvPr>
          <p:cNvSpPr txBox="1">
            <a:spLocks/>
          </p:cNvSpPr>
          <p:nvPr/>
        </p:nvSpPr>
        <p:spPr>
          <a:xfrm>
            <a:off x="632200" y="156740"/>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Interface</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CEF9695-4926-4BCC-9F19-1EDB1CBAA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5260"/>
            <a:ext cx="12192000" cy="6152739"/>
          </a:xfrm>
          <a:prstGeom prst="rect">
            <a:avLst/>
          </a:prstGeom>
        </p:spPr>
      </p:pic>
    </p:spTree>
    <p:extLst>
      <p:ext uri="{BB962C8B-B14F-4D97-AF65-F5344CB8AC3E}">
        <p14:creationId xmlns:p14="http://schemas.microsoft.com/office/powerpoint/2010/main" val="2153925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Challenge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2128502" y="1434383"/>
            <a:ext cx="7934996" cy="1200329"/>
          </a:xfrm>
          <a:prstGeom prst="rect">
            <a:avLst/>
          </a:prstGeom>
          <a:noFill/>
        </p:spPr>
        <p:txBody>
          <a:bodyPr wrap="square" rtlCol="0">
            <a:spAutoFit/>
          </a:bodyPr>
          <a:lstStyle/>
          <a:p>
            <a:r>
              <a:rPr lang="en-US" sz="2400" dirty="0"/>
              <a:t>Given that we have a way to debias a specific point, how can we debias the entire embedding which has millions of unique tokens?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Tree>
    <p:extLst>
      <p:ext uri="{BB962C8B-B14F-4D97-AF65-F5344CB8AC3E}">
        <p14:creationId xmlns:p14="http://schemas.microsoft.com/office/powerpoint/2010/main" val="363680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A92787-4765-4A98-BFDE-FDA2E5A67D99}"/>
              </a:ext>
            </a:extLst>
          </p:cNvPr>
          <p:cNvGrpSpPr/>
          <p:nvPr/>
        </p:nvGrpSpPr>
        <p:grpSpPr>
          <a:xfrm>
            <a:off x="8178296" y="1038851"/>
            <a:ext cx="1497654" cy="1748554"/>
            <a:chOff x="1293095" y="2609061"/>
            <a:chExt cx="1497654" cy="2009210"/>
          </a:xfrm>
        </p:grpSpPr>
        <p:pic>
          <p:nvPicPr>
            <p:cNvPr id="5" name="Picture 4" descr="A close up of a street sign on a pole&#10;&#10;Description generated with very high confidence">
              <a:extLst>
                <a:ext uri="{FF2B5EF4-FFF2-40B4-BE49-F238E27FC236}">
                  <a16:creationId xmlns:a16="http://schemas.microsoft.com/office/drawing/2014/main" id="{DA13B29D-9DD5-4276-A1CF-454773A6F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582" y="2609061"/>
              <a:ext cx="932681" cy="1639878"/>
            </a:xfrm>
            <a:prstGeom prst="rect">
              <a:avLst/>
            </a:prstGeom>
          </p:spPr>
        </p:pic>
        <p:sp>
          <p:nvSpPr>
            <p:cNvPr id="14" name="TextBox 13">
              <a:extLst>
                <a:ext uri="{FF2B5EF4-FFF2-40B4-BE49-F238E27FC236}">
                  <a16:creationId xmlns:a16="http://schemas.microsoft.com/office/drawing/2014/main" id="{968C7CD7-36DE-49AF-B498-C3669C27113D}"/>
                </a:ext>
              </a:extLst>
            </p:cNvPr>
            <p:cNvSpPr txBox="1"/>
            <p:nvPr/>
          </p:nvSpPr>
          <p:spPr>
            <a:xfrm>
              <a:off x="1293095" y="4248939"/>
              <a:ext cx="1497654" cy="369332"/>
            </a:xfrm>
            <a:prstGeom prst="rect">
              <a:avLst/>
            </a:prstGeom>
            <a:noFill/>
          </p:spPr>
          <p:txBody>
            <a:bodyPr wrap="none" rtlCol="0">
              <a:spAutoFit/>
            </a:bodyPr>
            <a:lstStyle/>
            <a:p>
              <a:r>
                <a:rPr lang="en-US" b="1" dirty="0"/>
                <a:t>Accountability</a:t>
              </a:r>
            </a:p>
          </p:txBody>
        </p:sp>
      </p:grpSp>
      <p:grpSp>
        <p:nvGrpSpPr>
          <p:cNvPr id="21" name="Group 20">
            <a:extLst>
              <a:ext uri="{FF2B5EF4-FFF2-40B4-BE49-F238E27FC236}">
                <a16:creationId xmlns:a16="http://schemas.microsoft.com/office/drawing/2014/main" id="{3C0D5411-913D-4407-AFF9-D65F42191CAF}"/>
              </a:ext>
            </a:extLst>
          </p:cNvPr>
          <p:cNvGrpSpPr/>
          <p:nvPr/>
        </p:nvGrpSpPr>
        <p:grpSpPr>
          <a:xfrm>
            <a:off x="8178134" y="3325956"/>
            <a:ext cx="1702852" cy="1611422"/>
            <a:chOff x="3424511" y="1553828"/>
            <a:chExt cx="1702852" cy="1611422"/>
          </a:xfrm>
        </p:grpSpPr>
        <p:pic>
          <p:nvPicPr>
            <p:cNvPr id="7" name="Picture 6">
              <a:extLst>
                <a:ext uri="{FF2B5EF4-FFF2-40B4-BE49-F238E27FC236}">
                  <a16:creationId xmlns:a16="http://schemas.microsoft.com/office/drawing/2014/main" id="{C1E04CCE-AB89-462D-9B96-C7D3CD4C3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511" y="1553828"/>
              <a:ext cx="1702852" cy="1277139"/>
            </a:xfrm>
            <a:prstGeom prst="rect">
              <a:avLst/>
            </a:prstGeom>
          </p:spPr>
        </p:pic>
        <p:sp>
          <p:nvSpPr>
            <p:cNvPr id="15" name="TextBox 14">
              <a:extLst>
                <a:ext uri="{FF2B5EF4-FFF2-40B4-BE49-F238E27FC236}">
                  <a16:creationId xmlns:a16="http://schemas.microsoft.com/office/drawing/2014/main" id="{DFAB5455-EA41-40BF-961F-9A1911855A68}"/>
                </a:ext>
              </a:extLst>
            </p:cNvPr>
            <p:cNvSpPr txBox="1"/>
            <p:nvPr/>
          </p:nvSpPr>
          <p:spPr>
            <a:xfrm>
              <a:off x="3887247" y="2795918"/>
              <a:ext cx="632545" cy="369332"/>
            </a:xfrm>
            <a:prstGeom prst="rect">
              <a:avLst/>
            </a:prstGeom>
            <a:noFill/>
          </p:spPr>
          <p:txBody>
            <a:bodyPr wrap="none" rtlCol="0">
              <a:spAutoFit/>
            </a:bodyPr>
            <a:lstStyle/>
            <a:p>
              <a:r>
                <a:rPr lang="en-US" b="1" dirty="0"/>
                <a:t>Trust</a:t>
              </a:r>
            </a:p>
          </p:txBody>
        </p:sp>
      </p:grpSp>
      <p:grpSp>
        <p:nvGrpSpPr>
          <p:cNvPr id="6" name="Group 5">
            <a:extLst>
              <a:ext uri="{FF2B5EF4-FFF2-40B4-BE49-F238E27FC236}">
                <a16:creationId xmlns:a16="http://schemas.microsoft.com/office/drawing/2014/main" id="{4FD76823-C441-43AF-B057-338583ED2BB2}"/>
              </a:ext>
            </a:extLst>
          </p:cNvPr>
          <p:cNvGrpSpPr/>
          <p:nvPr/>
        </p:nvGrpSpPr>
        <p:grpSpPr>
          <a:xfrm>
            <a:off x="2356463" y="969806"/>
            <a:ext cx="1524512" cy="1747821"/>
            <a:chOff x="6043611" y="1553829"/>
            <a:chExt cx="1524512" cy="1706315"/>
          </a:xfrm>
        </p:grpSpPr>
        <p:pic>
          <p:nvPicPr>
            <p:cNvPr id="9" name="Picture 8">
              <a:extLst>
                <a:ext uri="{FF2B5EF4-FFF2-40B4-BE49-F238E27FC236}">
                  <a16:creationId xmlns:a16="http://schemas.microsoft.com/office/drawing/2014/main" id="{2E768804-24D0-4029-A536-1EB5BB5D52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3611" y="1553829"/>
              <a:ext cx="1524512" cy="1277139"/>
            </a:xfrm>
            <a:prstGeom prst="rect">
              <a:avLst/>
            </a:prstGeom>
          </p:spPr>
        </p:pic>
        <p:sp>
          <p:nvSpPr>
            <p:cNvPr id="16" name="TextBox 15">
              <a:extLst>
                <a:ext uri="{FF2B5EF4-FFF2-40B4-BE49-F238E27FC236}">
                  <a16:creationId xmlns:a16="http://schemas.microsoft.com/office/drawing/2014/main" id="{91AE5627-AAC8-4170-B365-0DD5AA03DE7B}"/>
                </a:ext>
              </a:extLst>
            </p:cNvPr>
            <p:cNvSpPr txBox="1"/>
            <p:nvPr/>
          </p:nvSpPr>
          <p:spPr>
            <a:xfrm>
              <a:off x="6111959" y="2890812"/>
              <a:ext cx="1387816" cy="369332"/>
            </a:xfrm>
            <a:prstGeom prst="rect">
              <a:avLst/>
            </a:prstGeom>
            <a:noFill/>
          </p:spPr>
          <p:txBody>
            <a:bodyPr wrap="none" rtlCol="0">
              <a:spAutoFit/>
            </a:bodyPr>
            <a:lstStyle/>
            <a:p>
              <a:r>
                <a:rPr lang="en-US" b="1" dirty="0"/>
                <a:t>Transparency</a:t>
              </a:r>
            </a:p>
          </p:txBody>
        </p:sp>
      </p:grpSp>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 Our Contribution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Introducing Human in the loop is the way forward! </a:t>
            </a:r>
          </a:p>
        </p:txBody>
      </p:sp>
      <p:grpSp>
        <p:nvGrpSpPr>
          <p:cNvPr id="26" name="Group 25">
            <a:extLst>
              <a:ext uri="{FF2B5EF4-FFF2-40B4-BE49-F238E27FC236}">
                <a16:creationId xmlns:a16="http://schemas.microsoft.com/office/drawing/2014/main" id="{E3818D76-C557-40E6-93A9-941457D446B7}"/>
              </a:ext>
            </a:extLst>
          </p:cNvPr>
          <p:cNvGrpSpPr/>
          <p:nvPr/>
        </p:nvGrpSpPr>
        <p:grpSpPr>
          <a:xfrm>
            <a:off x="7307150" y="2800570"/>
            <a:ext cx="3649997" cy="354509"/>
            <a:chOff x="2979471" y="1673090"/>
            <a:chExt cx="3587629" cy="409575"/>
          </a:xfrm>
        </p:grpSpPr>
        <p:pic>
          <p:nvPicPr>
            <p:cNvPr id="27" name="Picture 26" descr="A close up of a logo&#10;&#10;Description generated with high confidence">
              <a:extLst>
                <a:ext uri="{FF2B5EF4-FFF2-40B4-BE49-F238E27FC236}">
                  <a16:creationId xmlns:a16="http://schemas.microsoft.com/office/drawing/2014/main" id="{DE45C5B3-91DA-4E49-BAEC-E300DAF2921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28" name="TextBox 27">
              <a:extLst>
                <a:ext uri="{FF2B5EF4-FFF2-40B4-BE49-F238E27FC236}">
                  <a16:creationId xmlns:a16="http://schemas.microsoft.com/office/drawing/2014/main" id="{952E227C-8571-4CBB-BDE2-B3FA59307F6D}"/>
                </a:ext>
              </a:extLst>
            </p:cNvPr>
            <p:cNvSpPr txBox="1"/>
            <p:nvPr/>
          </p:nvSpPr>
          <p:spPr>
            <a:xfrm>
              <a:off x="3377241" y="1713332"/>
              <a:ext cx="3189859" cy="355584"/>
            </a:xfrm>
            <a:prstGeom prst="rect">
              <a:avLst/>
            </a:prstGeom>
            <a:noFill/>
          </p:spPr>
          <p:txBody>
            <a:bodyPr wrap="none" rtlCol="0">
              <a:spAutoFit/>
            </a:bodyPr>
            <a:lstStyle/>
            <a:p>
              <a:r>
                <a:rPr lang="en-US" sz="1400" dirty="0"/>
                <a:t>Human in-charge can be held accountable</a:t>
              </a:r>
            </a:p>
          </p:txBody>
        </p:sp>
      </p:grpSp>
      <p:grpSp>
        <p:nvGrpSpPr>
          <p:cNvPr id="29" name="Group 28">
            <a:extLst>
              <a:ext uri="{FF2B5EF4-FFF2-40B4-BE49-F238E27FC236}">
                <a16:creationId xmlns:a16="http://schemas.microsoft.com/office/drawing/2014/main" id="{8B967F2A-C233-41D1-8559-E051D64F64AD}"/>
              </a:ext>
            </a:extLst>
          </p:cNvPr>
          <p:cNvGrpSpPr/>
          <p:nvPr/>
        </p:nvGrpSpPr>
        <p:grpSpPr>
          <a:xfrm>
            <a:off x="1102717" y="4917478"/>
            <a:ext cx="3968138" cy="354509"/>
            <a:chOff x="2979471" y="1673090"/>
            <a:chExt cx="4294681" cy="409575"/>
          </a:xfrm>
        </p:grpSpPr>
        <p:pic>
          <p:nvPicPr>
            <p:cNvPr id="30" name="Picture 29" descr="A close up of a logo&#10;&#10;Description generated with high confidence">
              <a:extLst>
                <a:ext uri="{FF2B5EF4-FFF2-40B4-BE49-F238E27FC236}">
                  <a16:creationId xmlns:a16="http://schemas.microsoft.com/office/drawing/2014/main" id="{AB2DF834-951C-4A77-BC0B-4A3DA32193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1" name="TextBox 30">
              <a:extLst>
                <a:ext uri="{FF2B5EF4-FFF2-40B4-BE49-F238E27FC236}">
                  <a16:creationId xmlns:a16="http://schemas.microsoft.com/office/drawing/2014/main" id="{E1BA0C1D-ECA0-4399-8F13-A70066234813}"/>
                </a:ext>
              </a:extLst>
            </p:cNvPr>
            <p:cNvSpPr txBox="1"/>
            <p:nvPr/>
          </p:nvSpPr>
          <p:spPr>
            <a:xfrm>
              <a:off x="3251804" y="1707165"/>
              <a:ext cx="4022348" cy="355584"/>
            </a:xfrm>
            <a:prstGeom prst="rect">
              <a:avLst/>
            </a:prstGeom>
            <a:noFill/>
          </p:spPr>
          <p:txBody>
            <a:bodyPr wrap="none" rtlCol="0">
              <a:spAutoFit/>
            </a:bodyPr>
            <a:lstStyle/>
            <a:p>
              <a:r>
                <a:rPr lang="en-US" sz="1400" dirty="0"/>
                <a:t>Human expert infuses domain knowledge into system</a:t>
              </a:r>
            </a:p>
          </p:txBody>
        </p:sp>
      </p:grpSp>
      <p:grpSp>
        <p:nvGrpSpPr>
          <p:cNvPr id="32" name="Group 31">
            <a:extLst>
              <a:ext uri="{FF2B5EF4-FFF2-40B4-BE49-F238E27FC236}">
                <a16:creationId xmlns:a16="http://schemas.microsoft.com/office/drawing/2014/main" id="{18841267-2FD9-4D68-8011-155DDE701DF9}"/>
              </a:ext>
            </a:extLst>
          </p:cNvPr>
          <p:cNvGrpSpPr/>
          <p:nvPr/>
        </p:nvGrpSpPr>
        <p:grpSpPr>
          <a:xfrm>
            <a:off x="7362475" y="4924933"/>
            <a:ext cx="3584786" cy="354509"/>
            <a:chOff x="2979471" y="1673090"/>
            <a:chExt cx="3523532" cy="409575"/>
          </a:xfrm>
        </p:grpSpPr>
        <p:pic>
          <p:nvPicPr>
            <p:cNvPr id="33" name="Picture 32" descr="A close up of a logo&#10;&#10;Description generated with high confidence">
              <a:extLst>
                <a:ext uri="{FF2B5EF4-FFF2-40B4-BE49-F238E27FC236}">
                  <a16:creationId xmlns:a16="http://schemas.microsoft.com/office/drawing/2014/main" id="{B0A484E4-FD35-495F-8ED7-A2D4C4483DF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4" name="TextBox 33">
              <a:extLst>
                <a:ext uri="{FF2B5EF4-FFF2-40B4-BE49-F238E27FC236}">
                  <a16:creationId xmlns:a16="http://schemas.microsoft.com/office/drawing/2014/main" id="{34125D39-2C57-4644-835C-25BF1BCBD96B}"/>
                </a:ext>
              </a:extLst>
            </p:cNvPr>
            <p:cNvSpPr txBox="1"/>
            <p:nvPr/>
          </p:nvSpPr>
          <p:spPr>
            <a:xfrm>
              <a:off x="3377241" y="1713332"/>
              <a:ext cx="3125762" cy="355584"/>
            </a:xfrm>
            <a:prstGeom prst="rect">
              <a:avLst/>
            </a:prstGeom>
            <a:noFill/>
          </p:spPr>
          <p:txBody>
            <a:bodyPr wrap="none" rtlCol="0">
              <a:spAutoFit/>
            </a:bodyPr>
            <a:lstStyle/>
            <a:p>
              <a:r>
                <a:rPr lang="en-US" sz="1400" dirty="0"/>
                <a:t>Human brings more trust into the system</a:t>
              </a:r>
            </a:p>
          </p:txBody>
        </p:sp>
      </p:grpSp>
      <p:grpSp>
        <p:nvGrpSpPr>
          <p:cNvPr id="35" name="Group 34">
            <a:extLst>
              <a:ext uri="{FF2B5EF4-FFF2-40B4-BE49-F238E27FC236}">
                <a16:creationId xmlns:a16="http://schemas.microsoft.com/office/drawing/2014/main" id="{485C7E4E-2296-4CD5-9120-E292D34083A8}"/>
              </a:ext>
            </a:extLst>
          </p:cNvPr>
          <p:cNvGrpSpPr/>
          <p:nvPr/>
        </p:nvGrpSpPr>
        <p:grpSpPr>
          <a:xfrm>
            <a:off x="1234853" y="2663160"/>
            <a:ext cx="4031255" cy="354509"/>
            <a:chOff x="2979471" y="1673090"/>
            <a:chExt cx="3962375" cy="409575"/>
          </a:xfrm>
        </p:grpSpPr>
        <p:pic>
          <p:nvPicPr>
            <p:cNvPr id="36" name="Picture 35" descr="A close up of a logo&#10;&#10;Description generated with high confidence">
              <a:extLst>
                <a:ext uri="{FF2B5EF4-FFF2-40B4-BE49-F238E27FC236}">
                  <a16:creationId xmlns:a16="http://schemas.microsoft.com/office/drawing/2014/main" id="{7D56AA81-F3B8-4B97-AE19-183EB58750C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79471" y="1673090"/>
              <a:ext cx="409575" cy="409575"/>
            </a:xfrm>
            <a:prstGeom prst="rect">
              <a:avLst/>
            </a:prstGeom>
          </p:spPr>
        </p:pic>
        <p:sp>
          <p:nvSpPr>
            <p:cNvPr id="37" name="TextBox 36">
              <a:extLst>
                <a:ext uri="{FF2B5EF4-FFF2-40B4-BE49-F238E27FC236}">
                  <a16:creationId xmlns:a16="http://schemas.microsoft.com/office/drawing/2014/main" id="{7D79A0B9-BF62-46F3-849C-F85B79557931}"/>
                </a:ext>
              </a:extLst>
            </p:cNvPr>
            <p:cNvSpPr txBox="1"/>
            <p:nvPr/>
          </p:nvSpPr>
          <p:spPr>
            <a:xfrm>
              <a:off x="3377241" y="1713332"/>
              <a:ext cx="3564605" cy="355584"/>
            </a:xfrm>
            <a:prstGeom prst="rect">
              <a:avLst/>
            </a:prstGeom>
            <a:noFill/>
          </p:spPr>
          <p:txBody>
            <a:bodyPr wrap="none" rtlCol="0">
              <a:spAutoFit/>
            </a:bodyPr>
            <a:lstStyle/>
            <a:p>
              <a:r>
                <a:rPr lang="en-US" sz="1400" dirty="0"/>
                <a:t>Interactive visual interface boosts transparency</a:t>
              </a:r>
            </a:p>
          </p:txBody>
        </p:sp>
      </p:grpSp>
      <p:grpSp>
        <p:nvGrpSpPr>
          <p:cNvPr id="45" name="Group 44">
            <a:extLst>
              <a:ext uri="{FF2B5EF4-FFF2-40B4-BE49-F238E27FC236}">
                <a16:creationId xmlns:a16="http://schemas.microsoft.com/office/drawing/2014/main" id="{4ECF68E7-E826-4431-AD9E-F1B005975838}"/>
              </a:ext>
            </a:extLst>
          </p:cNvPr>
          <p:cNvGrpSpPr/>
          <p:nvPr/>
        </p:nvGrpSpPr>
        <p:grpSpPr>
          <a:xfrm>
            <a:off x="2223570" y="3323054"/>
            <a:ext cx="1790298" cy="1626679"/>
            <a:chOff x="1460183" y="3104737"/>
            <a:chExt cx="1790298" cy="1626679"/>
          </a:xfrm>
        </p:grpSpPr>
        <p:sp>
          <p:nvSpPr>
            <p:cNvPr id="17" name="TextBox 16">
              <a:extLst>
                <a:ext uri="{FF2B5EF4-FFF2-40B4-BE49-F238E27FC236}">
                  <a16:creationId xmlns:a16="http://schemas.microsoft.com/office/drawing/2014/main" id="{9E1F73FD-C651-47EC-917D-0839E591B9B4}"/>
                </a:ext>
              </a:extLst>
            </p:cNvPr>
            <p:cNvSpPr txBox="1"/>
            <p:nvPr/>
          </p:nvSpPr>
          <p:spPr>
            <a:xfrm>
              <a:off x="1460183" y="4362084"/>
              <a:ext cx="1790298" cy="369332"/>
            </a:xfrm>
            <a:prstGeom prst="rect">
              <a:avLst/>
            </a:prstGeom>
            <a:noFill/>
          </p:spPr>
          <p:txBody>
            <a:bodyPr wrap="none" rtlCol="0">
              <a:spAutoFit/>
            </a:bodyPr>
            <a:lstStyle/>
            <a:p>
              <a:r>
                <a:rPr lang="en-US" b="1" dirty="0"/>
                <a:t>Multidisciplinary</a:t>
              </a:r>
            </a:p>
          </p:txBody>
        </p:sp>
        <p:pic>
          <p:nvPicPr>
            <p:cNvPr id="3" name="Picture 2" descr="A picture containing balloon, transport, aircraft&#10;&#10;Description generated with very high confidence">
              <a:extLst>
                <a:ext uri="{FF2B5EF4-FFF2-40B4-BE49-F238E27FC236}">
                  <a16:creationId xmlns:a16="http://schemas.microsoft.com/office/drawing/2014/main" id="{A2466AEB-B963-475E-96FB-343FBB4200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5820" y="3104737"/>
              <a:ext cx="1475159" cy="1277139"/>
            </a:xfrm>
            <a:prstGeom prst="rect">
              <a:avLst/>
            </a:prstGeom>
          </p:spPr>
        </p:pic>
      </p:grpSp>
      <p:pic>
        <p:nvPicPr>
          <p:cNvPr id="47" name="Picture 46" descr="A picture containing object&#10;&#10;Description generated with very high confidence">
            <a:extLst>
              <a:ext uri="{FF2B5EF4-FFF2-40B4-BE49-F238E27FC236}">
                <a16:creationId xmlns:a16="http://schemas.microsoft.com/office/drawing/2014/main" id="{E0B7B262-9B2B-4132-ADBB-1CC888651E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14885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bject&#10;&#10;Description generated with high confidence">
            <a:extLst>
              <a:ext uri="{FF2B5EF4-FFF2-40B4-BE49-F238E27FC236}">
                <a16:creationId xmlns:a16="http://schemas.microsoft.com/office/drawing/2014/main" id="{5B35306E-9356-4E85-85E7-B52A79E58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416" y="2442304"/>
            <a:ext cx="4524783" cy="1207141"/>
          </a:xfrm>
          <a:prstGeom prst="rect">
            <a:avLst/>
          </a:prstGeom>
        </p:spPr>
      </p:pic>
      <p:sp>
        <p:nvSpPr>
          <p:cNvPr id="3" name="TextBox 2">
            <a:extLst>
              <a:ext uri="{FF2B5EF4-FFF2-40B4-BE49-F238E27FC236}">
                <a16:creationId xmlns:a16="http://schemas.microsoft.com/office/drawing/2014/main" id="{42F6B4D5-F2BC-4DFB-80C6-57734B1D74E0}"/>
              </a:ext>
            </a:extLst>
          </p:cNvPr>
          <p:cNvSpPr txBox="1"/>
          <p:nvPr/>
        </p:nvSpPr>
        <p:spPr>
          <a:xfrm>
            <a:off x="1383189" y="368218"/>
            <a:ext cx="8944268" cy="5355312"/>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Investigate social biases encoded in Contextualized word embeddings like BERT, Elmo, etc.</a:t>
            </a:r>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support for more languages like Chinese, Spanish, etc.</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Extend this tool to visualize &amp; debias for multiple sensitive groups simultaneously</a:t>
            </a:r>
          </a:p>
          <a:p>
            <a:endParaRPr lang="en-US" dirty="0"/>
          </a:p>
          <a:p>
            <a:pPr marL="285750" indent="-285750">
              <a:buClr>
                <a:srgbClr val="002060"/>
              </a:buClr>
              <a:buFont typeface="Wingdings" panose="05000000000000000000" pitchFamily="2" charset="2"/>
              <a:buChar char="§"/>
            </a:pPr>
            <a:r>
              <a:rPr lang="en-US" dirty="0"/>
              <a:t>Augmented writing</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Future Work</a:t>
            </a:r>
          </a:p>
        </p:txBody>
      </p:sp>
      <p:pic>
        <p:nvPicPr>
          <p:cNvPr id="7" name="Picture 6" descr="A picture containing sky, person, plane&#10;&#10;Description generated with high confidence">
            <a:extLst>
              <a:ext uri="{FF2B5EF4-FFF2-40B4-BE49-F238E27FC236}">
                <a16:creationId xmlns:a16="http://schemas.microsoft.com/office/drawing/2014/main" id="{3A57B279-C63C-4DA0-BF26-0FB4AB70C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20290">
            <a:off x="10320551" y="322647"/>
            <a:ext cx="1413790" cy="983815"/>
          </a:xfrm>
          <a:prstGeom prst="rect">
            <a:avLst/>
          </a:prstGeom>
        </p:spPr>
      </p:pic>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9" name="TextBox 8">
            <a:extLst>
              <a:ext uri="{FF2B5EF4-FFF2-40B4-BE49-F238E27FC236}">
                <a16:creationId xmlns:a16="http://schemas.microsoft.com/office/drawing/2014/main" id="{F608DE94-2E99-4848-A27B-E92183B36974}"/>
              </a:ext>
            </a:extLst>
          </p:cNvPr>
          <p:cNvSpPr txBox="1"/>
          <p:nvPr/>
        </p:nvSpPr>
        <p:spPr>
          <a:xfrm>
            <a:off x="1864543" y="1393044"/>
            <a:ext cx="8059529" cy="369332"/>
          </a:xfrm>
          <a:prstGeom prst="rect">
            <a:avLst/>
          </a:prstGeom>
          <a:noFill/>
        </p:spPr>
        <p:txBody>
          <a:bodyPr wrap="square" rtlCol="0">
            <a:spAutoFit/>
          </a:bodyPr>
          <a:lstStyle/>
          <a:p>
            <a:r>
              <a:rPr lang="en-US" dirty="0">
                <a:solidFill>
                  <a:schemeClr val="accent1">
                    <a:lumMod val="75000"/>
                  </a:schemeClr>
                </a:solidFill>
              </a:rPr>
              <a:t>Rahul deposited extra cash in different </a:t>
            </a:r>
            <a:r>
              <a:rPr lang="en-US" u="sng" dirty="0">
                <a:solidFill>
                  <a:schemeClr val="accent1">
                    <a:lumMod val="75000"/>
                  </a:schemeClr>
                </a:solidFill>
              </a:rPr>
              <a:t>banks</a:t>
            </a:r>
            <a:r>
              <a:rPr lang="en-US" dirty="0">
                <a:solidFill>
                  <a:schemeClr val="accent1">
                    <a:lumMod val="75000"/>
                  </a:schemeClr>
                </a:solidFill>
              </a:rPr>
              <a:t>.   Silt got deposited on river </a:t>
            </a:r>
            <a:r>
              <a:rPr lang="en-US" u="sng" dirty="0">
                <a:solidFill>
                  <a:schemeClr val="accent1">
                    <a:lumMod val="75000"/>
                  </a:schemeClr>
                </a:solidFill>
              </a:rPr>
              <a:t>banks.</a:t>
            </a:r>
            <a:r>
              <a:rPr lang="en-US" dirty="0">
                <a:solidFill>
                  <a:schemeClr val="accent1">
                    <a:lumMod val="75000"/>
                  </a:schemeClr>
                </a:solidFill>
              </a:rPr>
              <a:t>    </a:t>
            </a:r>
          </a:p>
        </p:txBody>
      </p:sp>
      <p:sp>
        <p:nvSpPr>
          <p:cNvPr id="16" name="Rectangle 15">
            <a:extLst>
              <a:ext uri="{FF2B5EF4-FFF2-40B4-BE49-F238E27FC236}">
                <a16:creationId xmlns:a16="http://schemas.microsoft.com/office/drawing/2014/main" id="{67350185-03D4-4C6A-B601-03D85FDFE419}"/>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Algorithmic Bias is a great area to be in!!!</a:t>
            </a:r>
          </a:p>
        </p:txBody>
      </p:sp>
    </p:spTree>
    <p:extLst>
      <p:ext uri="{BB962C8B-B14F-4D97-AF65-F5344CB8AC3E}">
        <p14:creationId xmlns:p14="http://schemas.microsoft.com/office/powerpoint/2010/main" val="19945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3021" y="1743441"/>
            <a:ext cx="2286126" cy="1774606"/>
          </a:xfrm>
          <a:prstGeom prst="rect">
            <a:avLst/>
          </a:prstGeom>
        </p:spPr>
      </p:pic>
      <p:sp>
        <p:nvSpPr>
          <p:cNvPr id="5" name="TextBox 4"/>
          <p:cNvSpPr txBox="1"/>
          <p:nvPr/>
        </p:nvSpPr>
        <p:spPr>
          <a:xfrm>
            <a:off x="111512" y="6642556"/>
            <a:ext cx="3966150" cy="215444"/>
          </a:xfrm>
          <a:prstGeom prst="rect">
            <a:avLst/>
          </a:prstGeom>
          <a:noFill/>
        </p:spPr>
        <p:txBody>
          <a:bodyPr wrap="none" rtlCol="0">
            <a:spAutoFit/>
          </a:bodyPr>
          <a:lstStyle/>
          <a:p>
            <a:r>
              <a:rPr lang="en-US" sz="800" dirty="0"/>
              <a:t>Image: https://www.dreamstime.com/royalty-free-stock-images-finish-line-image29185929</a:t>
            </a:r>
          </a:p>
        </p:txBody>
      </p:sp>
      <p:sp>
        <p:nvSpPr>
          <p:cNvPr id="6" name="Title 1">
            <a:extLst>
              <a:ext uri="{FF2B5EF4-FFF2-40B4-BE49-F238E27FC236}">
                <a16:creationId xmlns:a16="http://schemas.microsoft.com/office/drawing/2014/main" id="{5D9E9EBF-C6E1-4D7D-B7A9-F4AEA9AADAC7}"/>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Conclusion</a:t>
            </a:r>
          </a:p>
        </p:txBody>
      </p:sp>
      <p:sp>
        <p:nvSpPr>
          <p:cNvPr id="8" name="TextBox 7">
            <a:extLst>
              <a:ext uri="{FF2B5EF4-FFF2-40B4-BE49-F238E27FC236}">
                <a16:creationId xmlns:a16="http://schemas.microsoft.com/office/drawing/2014/main" id="{6C35C701-E804-4904-8E4E-2C380A059337}"/>
              </a:ext>
            </a:extLst>
          </p:cNvPr>
          <p:cNvSpPr txBox="1"/>
          <p:nvPr/>
        </p:nvSpPr>
        <p:spPr>
          <a:xfrm>
            <a:off x="757724" y="1241998"/>
            <a:ext cx="9142183" cy="3447098"/>
          </a:xfrm>
          <a:prstGeom prst="rect">
            <a:avLst/>
          </a:prstGeom>
          <a:noFill/>
        </p:spPr>
        <p:txBody>
          <a:bodyPr wrap="none" rtlCol="0">
            <a:spAutoFit/>
          </a:bodyPr>
          <a:lstStyle/>
          <a:p>
            <a:pPr marL="285750" indent="-285750">
              <a:buClr>
                <a:srgbClr val="002060"/>
              </a:buClr>
              <a:buFont typeface="Wingdings" panose="05000000000000000000" pitchFamily="2" charset="2"/>
              <a:buChar char="§"/>
            </a:pPr>
            <a:r>
              <a:rPr lang="en-US" sz="2000" dirty="0"/>
              <a:t>One of the first Data Viz approaches to tackle Algorithmic Bias in Word embeddings</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Proposed a novel tool to identify &amp; mitigate social biases in word embeddings</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Our tool explored biases based on race, gender, religion, caste, etc.</a:t>
            </a:r>
          </a:p>
          <a:p>
            <a:pPr>
              <a:buClr>
                <a:srgbClr val="002060"/>
              </a:buClr>
            </a:pPr>
            <a:endParaRPr lang="en-US" sz="2000" dirty="0"/>
          </a:p>
          <a:p>
            <a:pPr marL="285750" indent="-285750">
              <a:buClr>
                <a:srgbClr val="002060"/>
              </a:buClr>
              <a:buFont typeface="Wingdings" panose="05000000000000000000" pitchFamily="2" charset="2"/>
              <a:buChar char="§"/>
            </a:pPr>
            <a:r>
              <a:rPr lang="en-US" sz="2000" dirty="0"/>
              <a:t>Can be instrumental in auditing pretrained word embedding before deploying</a:t>
            </a:r>
          </a:p>
          <a:p>
            <a:pPr marL="285750" indent="-285750">
              <a:buClr>
                <a:srgbClr val="002060"/>
              </a:buClr>
              <a:buFont typeface="Wingdings" panose="05000000000000000000" pitchFamily="2" charset="2"/>
              <a:buChar char="§"/>
            </a:pPr>
            <a:endParaRPr lang="en-US" sz="2000" dirty="0"/>
          </a:p>
          <a:p>
            <a:pPr marL="285750" indent="-285750">
              <a:buClr>
                <a:srgbClr val="002060"/>
              </a:buClr>
              <a:buFont typeface="Wingdings" panose="05000000000000000000" pitchFamily="2" charset="2"/>
              <a:buChar char="§"/>
            </a:pPr>
            <a:r>
              <a:rPr lang="en-US" sz="2000" dirty="0"/>
              <a:t>In near future, we intend to test it on different languages, biases and embeddings</a:t>
            </a:r>
          </a:p>
          <a:p>
            <a:endParaRPr lang="en-US" sz="2000" dirty="0"/>
          </a:p>
          <a:p>
            <a:endParaRPr lang="en-US" dirty="0"/>
          </a:p>
        </p:txBody>
      </p:sp>
      <p:sp>
        <p:nvSpPr>
          <p:cNvPr id="9" name="Rectangle 8">
            <a:extLst>
              <a:ext uri="{FF2B5EF4-FFF2-40B4-BE49-F238E27FC236}">
                <a16:creationId xmlns:a16="http://schemas.microsoft.com/office/drawing/2014/main" id="{87EE3A29-374A-43FF-96A3-F9D0EE8B62EA}"/>
              </a:ext>
            </a:extLst>
          </p:cNvPr>
          <p:cNvSpPr/>
          <p:nvPr/>
        </p:nvSpPr>
        <p:spPr>
          <a:xfrm>
            <a:off x="0" y="5114559"/>
            <a:ext cx="12192000" cy="108660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Don’t trust algorithms blindly. They can only be as neutral as the training data &amp; the people developing them.</a:t>
            </a:r>
          </a:p>
        </p:txBody>
      </p:sp>
      <p:pic>
        <p:nvPicPr>
          <p:cNvPr id="10" name="Picture 9" descr="A picture containing object&#10;&#10;Description generated with very high confidence">
            <a:extLst>
              <a:ext uri="{FF2B5EF4-FFF2-40B4-BE49-F238E27FC236}">
                <a16:creationId xmlns:a16="http://schemas.microsoft.com/office/drawing/2014/main" id="{1505694A-6300-4A0B-A9B9-67249F7D5A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3733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0721" y="6596390"/>
            <a:ext cx="5690982" cy="261610"/>
          </a:xfrm>
          <a:prstGeom prst="rect">
            <a:avLst/>
          </a:prstGeom>
          <a:noFill/>
        </p:spPr>
        <p:txBody>
          <a:bodyPr wrap="none" rtlCol="0">
            <a:spAutoFit/>
          </a:bodyPr>
          <a:lstStyle/>
          <a:p>
            <a:r>
              <a:rPr lang="en-US" sz="1100" dirty="0"/>
              <a:t>Image: https://depositphotos.com/99431064/stock-photo-man-hand-writing-any-questions.html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780" y="1336752"/>
            <a:ext cx="6231845" cy="4672361"/>
          </a:xfrm>
          <a:prstGeom prst="rect">
            <a:avLst/>
          </a:prstGeom>
        </p:spPr>
      </p:pic>
      <p:sp>
        <p:nvSpPr>
          <p:cNvPr id="7" name="Title 1">
            <a:extLst>
              <a:ext uri="{FF2B5EF4-FFF2-40B4-BE49-F238E27FC236}">
                <a16:creationId xmlns:a16="http://schemas.microsoft.com/office/drawing/2014/main" id="{3EA575E6-1516-4B4D-B299-39E64E48D8CA}"/>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Thank You …</a:t>
            </a:r>
          </a:p>
        </p:txBody>
      </p:sp>
      <p:pic>
        <p:nvPicPr>
          <p:cNvPr id="9" name="Picture 8" descr="A picture containing object&#10;&#10;Description generated with very high confidence">
            <a:extLst>
              <a:ext uri="{FF2B5EF4-FFF2-40B4-BE49-F238E27FC236}">
                <a16:creationId xmlns:a16="http://schemas.microsoft.com/office/drawing/2014/main" id="{37516DEA-6FAC-4103-9977-18833CA92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95370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D2CD4-5D98-46FF-B523-EE2799592B0A}"/>
              </a:ext>
            </a:extLst>
          </p:cNvPr>
          <p:cNvSpPr>
            <a:spLocks noGrp="1"/>
          </p:cNvSpPr>
          <p:nvPr>
            <p:ph type="ctrTitle"/>
          </p:nvPr>
        </p:nvSpPr>
        <p:spPr/>
        <p:txBody>
          <a:bodyPr/>
          <a:lstStyle/>
          <a:p>
            <a:r>
              <a:rPr lang="en-US" b="1" dirty="0">
                <a:solidFill>
                  <a:schemeClr val="bg1"/>
                </a:solidFill>
              </a:rPr>
              <a:t>DEMO</a:t>
            </a:r>
          </a:p>
        </p:txBody>
      </p:sp>
    </p:spTree>
    <p:extLst>
      <p:ext uri="{BB962C8B-B14F-4D97-AF65-F5344CB8AC3E}">
        <p14:creationId xmlns:p14="http://schemas.microsoft.com/office/powerpoint/2010/main" val="2381700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English - Religion</a:t>
            </a:r>
          </a:p>
        </p:txBody>
      </p:sp>
      <p:pic>
        <p:nvPicPr>
          <p:cNvPr id="3" name="Picture 2" descr="A screenshot of a map&#10;&#10;Description automatically generated">
            <a:extLst>
              <a:ext uri="{FF2B5EF4-FFF2-40B4-BE49-F238E27FC236}">
                <a16:creationId xmlns:a16="http://schemas.microsoft.com/office/drawing/2014/main" id="{4701CBA1-9A98-4897-BF4C-BA3B6BEC4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83974"/>
            <a:ext cx="10545830" cy="5752597"/>
          </a:xfrm>
          <a:prstGeom prst="rect">
            <a:avLst/>
          </a:prstGeom>
        </p:spPr>
      </p:pic>
    </p:spTree>
    <p:extLst>
      <p:ext uri="{BB962C8B-B14F-4D97-AF65-F5344CB8AC3E}">
        <p14:creationId xmlns:p14="http://schemas.microsoft.com/office/powerpoint/2010/main" val="2971649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Caste </a:t>
            </a:r>
          </a:p>
        </p:txBody>
      </p:sp>
      <p:pic>
        <p:nvPicPr>
          <p:cNvPr id="3" name="Picture 2" descr="A screenshot of a computer&#10;&#10;Description automatically generated">
            <a:extLst>
              <a:ext uri="{FF2B5EF4-FFF2-40B4-BE49-F238E27FC236}">
                <a16:creationId xmlns:a16="http://schemas.microsoft.com/office/drawing/2014/main" id="{1B02B551-9E04-4E2E-A1EC-8C57A292D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43" y="914400"/>
            <a:ext cx="10883348" cy="5822171"/>
          </a:xfrm>
          <a:prstGeom prst="rect">
            <a:avLst/>
          </a:prstGeom>
        </p:spPr>
      </p:pic>
    </p:spTree>
    <p:extLst>
      <p:ext uri="{BB962C8B-B14F-4D97-AF65-F5344CB8AC3E}">
        <p14:creationId xmlns:p14="http://schemas.microsoft.com/office/powerpoint/2010/main" val="273718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Google’s Embedding Projector</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Rectangle 7">
            <a:extLst>
              <a:ext uri="{FF2B5EF4-FFF2-40B4-BE49-F238E27FC236}">
                <a16:creationId xmlns:a16="http://schemas.microsoft.com/office/drawing/2014/main" id="{3D192E1F-6AA9-4AED-9545-E1A3F73F62A5}"/>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Lacks some critical features for an effective bias discovery tool</a:t>
            </a:r>
          </a:p>
        </p:txBody>
      </p:sp>
      <p:sp>
        <p:nvSpPr>
          <p:cNvPr id="9" name="Rectangle 8">
            <a:extLst>
              <a:ext uri="{FF2B5EF4-FFF2-40B4-BE49-F238E27FC236}">
                <a16:creationId xmlns:a16="http://schemas.microsoft.com/office/drawing/2014/main" id="{BC03569D-1CA4-4654-9DCE-5A1C83CCEE8B}"/>
              </a:ext>
            </a:extLst>
          </p:cNvPr>
          <p:cNvSpPr/>
          <p:nvPr/>
        </p:nvSpPr>
        <p:spPr>
          <a:xfrm>
            <a:off x="327004" y="6379742"/>
            <a:ext cx="8491532" cy="261610"/>
          </a:xfrm>
          <a:prstGeom prst="rect">
            <a:avLst/>
          </a:prstGeom>
        </p:spPr>
        <p:txBody>
          <a:bodyPr wrap="square">
            <a:spAutoFit/>
          </a:bodyPr>
          <a:lstStyle/>
          <a:p>
            <a:r>
              <a:rPr lang="en-US" sz="1100" dirty="0">
                <a:solidFill>
                  <a:srgbClr val="222222"/>
                </a:solidFill>
                <a:latin typeface="Arial" panose="020B0604020202020204" pitchFamily="34" charset="0"/>
              </a:rPr>
              <a:t>https://towardsdatascience.com/visualizing-bias-in-data-using-embedding-projector-649bc65e7487</a:t>
            </a:r>
            <a:endParaRPr lang="en-US" sz="1100" dirty="0"/>
          </a:p>
        </p:txBody>
      </p:sp>
      <p:pic>
        <p:nvPicPr>
          <p:cNvPr id="3" name="Picture 2" descr="A close up of a piece of paper&#10;&#10;Description automatically generated">
            <a:extLst>
              <a:ext uri="{FF2B5EF4-FFF2-40B4-BE49-F238E27FC236}">
                <a16:creationId xmlns:a16="http://schemas.microsoft.com/office/drawing/2014/main" id="{33C1F2D7-562C-4541-AF42-65A7DFBD6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50" y="1032263"/>
            <a:ext cx="5850073" cy="4542914"/>
          </a:xfrm>
          <a:prstGeom prst="rect">
            <a:avLst/>
          </a:prstGeom>
        </p:spPr>
      </p:pic>
      <p:sp>
        <p:nvSpPr>
          <p:cNvPr id="11" name="TextBox 10">
            <a:extLst>
              <a:ext uri="{FF2B5EF4-FFF2-40B4-BE49-F238E27FC236}">
                <a16:creationId xmlns:a16="http://schemas.microsoft.com/office/drawing/2014/main" id="{43D3A29F-1C08-4EFA-A909-1D2EF154DA8D}"/>
              </a:ext>
            </a:extLst>
          </p:cNvPr>
          <p:cNvSpPr txBox="1"/>
          <p:nvPr/>
        </p:nvSpPr>
        <p:spPr>
          <a:xfrm>
            <a:off x="6444278" y="1308265"/>
            <a:ext cx="4699004"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Primarily meant to visualize any embedding space say words, images, etc.</a:t>
            </a:r>
          </a:p>
          <a:p>
            <a:endParaRPr lang="en-US" dirty="0"/>
          </a:p>
          <a:p>
            <a:pPr marL="285750" indent="-285750">
              <a:buFont typeface="Wingdings" panose="05000000000000000000" pitchFamily="2" charset="2"/>
              <a:buChar char="§"/>
            </a:pPr>
            <a:r>
              <a:rPr lang="en-US" dirty="0"/>
              <a:t>Such compounded discrimination can be much greater than the sum of it’s parts.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Limited to 2 kinds of bias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Only a single word can be used to define a group. For </a:t>
            </a:r>
            <a:r>
              <a:rPr lang="en-US" dirty="0" err="1"/>
              <a:t>eg</a:t>
            </a:r>
            <a:r>
              <a:rPr lang="en-US" dirty="0"/>
              <a:t>, ‘he’ to represent Males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Doesn’t support any bias quantification algorithm</a:t>
            </a:r>
          </a:p>
          <a:p>
            <a:endParaRPr lang="en-US" dirty="0"/>
          </a:p>
        </p:txBody>
      </p:sp>
    </p:spTree>
    <p:extLst>
      <p:ext uri="{BB962C8B-B14F-4D97-AF65-F5344CB8AC3E}">
        <p14:creationId xmlns:p14="http://schemas.microsoft.com/office/powerpoint/2010/main" val="280299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8" y="121429"/>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Hindi - Gender</a:t>
            </a:r>
          </a:p>
        </p:txBody>
      </p:sp>
      <p:pic>
        <p:nvPicPr>
          <p:cNvPr id="3" name="Picture 2" descr="A screenshot of a computer&#10;&#10;Description automatically generated">
            <a:extLst>
              <a:ext uri="{FF2B5EF4-FFF2-40B4-BE49-F238E27FC236}">
                <a16:creationId xmlns:a16="http://schemas.microsoft.com/office/drawing/2014/main" id="{A412FFBD-337D-4DD4-805F-D483CA7B0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99" y="893460"/>
            <a:ext cx="10264176" cy="5843111"/>
          </a:xfrm>
          <a:prstGeom prst="rect">
            <a:avLst/>
          </a:prstGeom>
        </p:spPr>
      </p:pic>
    </p:spTree>
    <p:extLst>
      <p:ext uri="{BB962C8B-B14F-4D97-AF65-F5344CB8AC3E}">
        <p14:creationId xmlns:p14="http://schemas.microsoft.com/office/powerpoint/2010/main" val="713498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6B4D5-F2BC-4DFB-80C6-57734B1D74E0}"/>
              </a:ext>
            </a:extLst>
          </p:cNvPr>
          <p:cNvSpPr txBox="1"/>
          <p:nvPr/>
        </p:nvSpPr>
        <p:spPr>
          <a:xfrm>
            <a:off x="3653750" y="9331"/>
            <a:ext cx="7560331" cy="6740307"/>
          </a:xfrm>
          <a:prstGeom prst="rect">
            <a:avLst/>
          </a:prstGeom>
          <a:noFill/>
        </p:spPr>
        <p:txBody>
          <a:bodyPr wrap="square" rtlCol="0">
            <a:spAutoFit/>
          </a:bodyPr>
          <a:lstStyle/>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Add Word embedding evaluation metrics to the visual interface like WA, WS and extrinsic evaluation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r>
              <a:rPr lang="en-US" dirty="0"/>
              <a:t>Add missing words to the visual interface on the fly</a:t>
            </a:r>
          </a:p>
          <a:p>
            <a:endParaRPr lang="en-US" dirty="0"/>
          </a:p>
          <a:p>
            <a:pPr marL="285750" indent="-285750">
              <a:buFont typeface="Wingdings" panose="05000000000000000000" pitchFamily="2" charset="2"/>
              <a:buChar char="§"/>
            </a:pPr>
            <a:r>
              <a:rPr lang="en-US" dirty="0"/>
              <a:t>Interact with NLP researchers &amp; Computational Linguists to improve design and implementation of the tool.</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Conduct user study to evaluate usability of the interface</a:t>
            </a:r>
          </a:p>
          <a:p>
            <a:endParaRPr lang="en-US" dirty="0"/>
          </a:p>
          <a:p>
            <a:r>
              <a:rPr lang="en-US" dirty="0"/>
              <a:t>    </a:t>
            </a:r>
          </a:p>
          <a:p>
            <a:endParaRPr lang="en-US" dirty="0"/>
          </a:p>
          <a:p>
            <a:endParaRPr lang="en-US" dirty="0"/>
          </a:p>
        </p:txBody>
      </p:sp>
      <p:sp>
        <p:nvSpPr>
          <p:cNvPr id="4" name="Title 1">
            <a:extLst>
              <a:ext uri="{FF2B5EF4-FFF2-40B4-BE49-F238E27FC236}">
                <a16:creationId xmlns:a16="http://schemas.microsoft.com/office/drawing/2014/main" id="{34B0BCBD-FE50-46CA-A9E9-C85CC3EBE64D}"/>
              </a:ext>
            </a:extLst>
          </p:cNvPr>
          <p:cNvSpPr txBox="1">
            <a:spLocks/>
          </p:cNvSpPr>
          <p:nvPr/>
        </p:nvSpPr>
        <p:spPr>
          <a:xfrm>
            <a:off x="647698" y="142695"/>
            <a:ext cx="10772775" cy="631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TODO</a:t>
            </a:r>
          </a:p>
        </p:txBody>
      </p:sp>
      <p:pic>
        <p:nvPicPr>
          <p:cNvPr id="31" name="Picture 30" descr="A picture containing object&#10;&#10;Description generated with very high confidence">
            <a:extLst>
              <a:ext uri="{FF2B5EF4-FFF2-40B4-BE49-F238E27FC236}">
                <a16:creationId xmlns:a16="http://schemas.microsoft.com/office/drawing/2014/main" id="{A19D05A8-B4C6-4D87-BE6D-B8A50326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99432294-03F6-4703-8EDB-9BBC425B2102}"/>
              </a:ext>
            </a:extLst>
          </p:cNvPr>
          <p:cNvPicPr>
            <a:picLocks noChangeAspect="1"/>
          </p:cNvPicPr>
          <p:nvPr/>
        </p:nvPicPr>
        <p:blipFill rotWithShape="1">
          <a:blip r:embed="rId3">
            <a:extLst>
              <a:ext uri="{28A0092B-C50C-407E-A947-70E740481C1C}">
                <a14:useLocalDpi xmlns:a14="http://schemas.microsoft.com/office/drawing/2010/main" val="0"/>
              </a:ext>
            </a:extLst>
          </a:blip>
          <a:srcRect t="816" r="4" b="4"/>
          <a:stretch/>
        </p:blipFill>
        <p:spPr>
          <a:xfrm>
            <a:off x="614127" y="970313"/>
            <a:ext cx="2956053" cy="4373266"/>
          </a:xfrm>
          <a:prstGeom prst="rect">
            <a:avLst/>
          </a:prstGeom>
          <a:effectLst/>
        </p:spPr>
      </p:pic>
      <p:grpSp>
        <p:nvGrpSpPr>
          <p:cNvPr id="36" name="Group 35">
            <a:extLst>
              <a:ext uri="{FF2B5EF4-FFF2-40B4-BE49-F238E27FC236}">
                <a16:creationId xmlns:a16="http://schemas.microsoft.com/office/drawing/2014/main" id="{74C855FC-7C2B-46EE-B8E6-B00088EFA8B1}"/>
              </a:ext>
            </a:extLst>
          </p:cNvPr>
          <p:cNvGrpSpPr/>
          <p:nvPr/>
        </p:nvGrpSpPr>
        <p:grpSpPr>
          <a:xfrm>
            <a:off x="7340703" y="1418252"/>
            <a:ext cx="3361509" cy="2274453"/>
            <a:chOff x="7369520" y="1549387"/>
            <a:chExt cx="3291909" cy="2423105"/>
          </a:xfrm>
        </p:grpSpPr>
        <p:grpSp>
          <p:nvGrpSpPr>
            <p:cNvPr id="29" name="Group 28">
              <a:extLst>
                <a:ext uri="{FF2B5EF4-FFF2-40B4-BE49-F238E27FC236}">
                  <a16:creationId xmlns:a16="http://schemas.microsoft.com/office/drawing/2014/main" id="{4E6D27C2-E913-48BA-970E-A1A68140FB87}"/>
                </a:ext>
              </a:extLst>
            </p:cNvPr>
            <p:cNvGrpSpPr/>
            <p:nvPr/>
          </p:nvGrpSpPr>
          <p:grpSpPr>
            <a:xfrm>
              <a:off x="7369520" y="1549387"/>
              <a:ext cx="3291909" cy="2423105"/>
              <a:chOff x="7322773" y="1495450"/>
              <a:chExt cx="3291909" cy="2423105"/>
            </a:xfrm>
          </p:grpSpPr>
          <p:sp>
            <p:nvSpPr>
              <p:cNvPr id="15" name="Oval 14">
                <a:extLst>
                  <a:ext uri="{FF2B5EF4-FFF2-40B4-BE49-F238E27FC236}">
                    <a16:creationId xmlns:a16="http://schemas.microsoft.com/office/drawing/2014/main" id="{CAD85D60-6F84-4AD4-8223-2EEE005A2751}"/>
                  </a:ext>
                </a:extLst>
              </p:cNvPr>
              <p:cNvSpPr/>
              <p:nvPr/>
            </p:nvSpPr>
            <p:spPr>
              <a:xfrm rot="20289610">
                <a:off x="7322773" y="1495450"/>
                <a:ext cx="3291909" cy="242310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E514D12-DE57-4DE4-BA54-20E3B001AAC6}"/>
                  </a:ext>
                </a:extLst>
              </p:cNvPr>
              <p:cNvSpPr txBox="1"/>
              <p:nvPr/>
            </p:nvSpPr>
            <p:spPr>
              <a:xfrm>
                <a:off x="9003052" y="1519836"/>
                <a:ext cx="1494329" cy="436099"/>
              </a:xfrm>
              <a:prstGeom prst="rect">
                <a:avLst/>
              </a:prstGeom>
              <a:noFill/>
            </p:spPr>
            <p:txBody>
              <a:bodyPr wrap="square" rtlCol="0">
                <a:spAutoFit/>
              </a:bodyPr>
              <a:lstStyle/>
              <a:p>
                <a:r>
                  <a:rPr lang="en-US" sz="2400" b="1" dirty="0"/>
                  <a:t>Utility</a:t>
                </a:r>
              </a:p>
            </p:txBody>
          </p:sp>
          <p:sp>
            <p:nvSpPr>
              <p:cNvPr id="17" name="TextBox 16">
                <a:extLst>
                  <a:ext uri="{FF2B5EF4-FFF2-40B4-BE49-F238E27FC236}">
                    <a16:creationId xmlns:a16="http://schemas.microsoft.com/office/drawing/2014/main" id="{C99E8BCB-18E9-4338-9206-34CEE7B38D9D}"/>
                  </a:ext>
                </a:extLst>
              </p:cNvPr>
              <p:cNvSpPr txBox="1"/>
              <p:nvPr/>
            </p:nvSpPr>
            <p:spPr>
              <a:xfrm>
                <a:off x="7946024" y="1935507"/>
                <a:ext cx="969252" cy="55239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23" name="TextBox 22">
                <a:extLst>
                  <a:ext uri="{FF2B5EF4-FFF2-40B4-BE49-F238E27FC236}">
                    <a16:creationId xmlns:a16="http://schemas.microsoft.com/office/drawing/2014/main" id="{E122C1D7-75A3-4693-8D85-FD27D41EE47E}"/>
                  </a:ext>
                </a:extLst>
              </p:cNvPr>
              <p:cNvSpPr txBox="1"/>
              <p:nvPr/>
            </p:nvSpPr>
            <p:spPr>
              <a:xfrm>
                <a:off x="9208777" y="2371741"/>
                <a:ext cx="1078632" cy="576399"/>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Similarity</a:t>
                </a:r>
              </a:p>
            </p:txBody>
          </p:sp>
        </p:grpSp>
        <p:grpSp>
          <p:nvGrpSpPr>
            <p:cNvPr id="30" name="Group 29">
              <a:extLst>
                <a:ext uri="{FF2B5EF4-FFF2-40B4-BE49-F238E27FC236}">
                  <a16:creationId xmlns:a16="http://schemas.microsoft.com/office/drawing/2014/main" id="{83825E5F-E1CE-44A9-9506-BCF59E442805}"/>
                </a:ext>
              </a:extLst>
            </p:cNvPr>
            <p:cNvGrpSpPr/>
            <p:nvPr/>
          </p:nvGrpSpPr>
          <p:grpSpPr>
            <a:xfrm>
              <a:off x="7984083" y="2713877"/>
              <a:ext cx="1223175" cy="1199135"/>
              <a:chOff x="4084036" y="5693940"/>
              <a:chExt cx="1223175" cy="1199135"/>
            </a:xfrm>
          </p:grpSpPr>
          <p:sp>
            <p:nvSpPr>
              <p:cNvPr id="25" name="Oval 24">
                <a:extLst>
                  <a:ext uri="{FF2B5EF4-FFF2-40B4-BE49-F238E27FC236}">
                    <a16:creationId xmlns:a16="http://schemas.microsoft.com/office/drawing/2014/main" id="{7229F471-59AE-400A-9FD8-075D44AF7FA4}"/>
                  </a:ext>
                </a:extLst>
              </p:cNvPr>
              <p:cNvSpPr/>
              <p:nvPr/>
            </p:nvSpPr>
            <p:spPr>
              <a:xfrm rot="17826472">
                <a:off x="4096056" y="5681920"/>
                <a:ext cx="1199135" cy="122317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TextBox 26">
                <a:extLst>
                  <a:ext uri="{FF2B5EF4-FFF2-40B4-BE49-F238E27FC236}">
                    <a16:creationId xmlns:a16="http://schemas.microsoft.com/office/drawing/2014/main" id="{8C0173E4-153F-4ECE-9F25-B1AC56863AFA}"/>
                  </a:ext>
                </a:extLst>
              </p:cNvPr>
              <p:cNvSpPr txBox="1"/>
              <p:nvPr/>
            </p:nvSpPr>
            <p:spPr>
              <a:xfrm>
                <a:off x="4104892" y="5919934"/>
                <a:ext cx="1128240"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grpSp>
        <p:nvGrpSpPr>
          <p:cNvPr id="35" name="Group 34">
            <a:extLst>
              <a:ext uri="{FF2B5EF4-FFF2-40B4-BE49-F238E27FC236}">
                <a16:creationId xmlns:a16="http://schemas.microsoft.com/office/drawing/2014/main" id="{3E7705C1-1FE6-4DE5-A906-856470F65534}"/>
              </a:ext>
            </a:extLst>
          </p:cNvPr>
          <p:cNvGrpSpPr/>
          <p:nvPr/>
        </p:nvGrpSpPr>
        <p:grpSpPr>
          <a:xfrm>
            <a:off x="4516772" y="1521114"/>
            <a:ext cx="2712861" cy="2290340"/>
            <a:chOff x="4310819" y="1609953"/>
            <a:chExt cx="2883412" cy="2350765"/>
          </a:xfrm>
        </p:grpSpPr>
        <p:grpSp>
          <p:nvGrpSpPr>
            <p:cNvPr id="8" name="Group 7">
              <a:extLst>
                <a:ext uri="{FF2B5EF4-FFF2-40B4-BE49-F238E27FC236}">
                  <a16:creationId xmlns:a16="http://schemas.microsoft.com/office/drawing/2014/main" id="{B8BB0969-08C7-4597-A796-E9D95B37569E}"/>
                </a:ext>
              </a:extLst>
            </p:cNvPr>
            <p:cNvGrpSpPr/>
            <p:nvPr/>
          </p:nvGrpSpPr>
          <p:grpSpPr>
            <a:xfrm>
              <a:off x="4310819" y="1609953"/>
              <a:ext cx="2883412" cy="2350765"/>
              <a:chOff x="2518010" y="721277"/>
              <a:chExt cx="2480919" cy="2570244"/>
            </a:xfrm>
          </p:grpSpPr>
          <p:sp>
            <p:nvSpPr>
              <p:cNvPr id="9" name="Oval 8">
                <a:extLst>
                  <a:ext uri="{FF2B5EF4-FFF2-40B4-BE49-F238E27FC236}">
                    <a16:creationId xmlns:a16="http://schemas.microsoft.com/office/drawing/2014/main" id="{8839C05B-4F25-465C-A0FA-633C887C8918}"/>
                  </a:ext>
                </a:extLst>
              </p:cNvPr>
              <p:cNvSpPr/>
              <p:nvPr/>
            </p:nvSpPr>
            <p:spPr>
              <a:xfrm rot="2290114">
                <a:off x="2518010" y="721277"/>
                <a:ext cx="2480919" cy="2570244"/>
              </a:xfrm>
              <a:prstGeom prst="ellipse">
                <a:avLst/>
              </a:prstGeom>
            </p:spPr>
            <p:style>
              <a:lnRef idx="1">
                <a:schemeClr val="accent1"/>
              </a:lnRef>
              <a:fillRef idx="2">
                <a:schemeClr val="accent1"/>
              </a:fillRef>
              <a:effectRef idx="1">
                <a:schemeClr val="accent1"/>
              </a:effectRef>
              <a:fontRef idx="minor">
                <a:schemeClr val="dk1"/>
              </a:fontRef>
            </p:style>
            <p:txBody>
              <a:bodyPr vert="horz" rtlCol="0" anchor="ctr"/>
              <a:lstStyle/>
              <a:p>
                <a:pPr algn="ctr"/>
                <a:endParaRPr lang="en-US" dirty="0"/>
              </a:p>
            </p:txBody>
          </p:sp>
          <p:sp>
            <p:nvSpPr>
              <p:cNvPr id="10" name="TextBox 9">
                <a:extLst>
                  <a:ext uri="{FF2B5EF4-FFF2-40B4-BE49-F238E27FC236}">
                    <a16:creationId xmlns:a16="http://schemas.microsoft.com/office/drawing/2014/main" id="{44778709-3449-45D6-AD33-47352F3D8599}"/>
                  </a:ext>
                </a:extLst>
              </p:cNvPr>
              <p:cNvSpPr txBox="1"/>
              <p:nvPr/>
            </p:nvSpPr>
            <p:spPr>
              <a:xfrm>
                <a:off x="3020390" y="771761"/>
                <a:ext cx="1327850" cy="532837"/>
              </a:xfrm>
              <a:prstGeom prst="rect">
                <a:avLst/>
              </a:prstGeom>
              <a:noFill/>
            </p:spPr>
            <p:txBody>
              <a:bodyPr wrap="square" rtlCol="0">
                <a:spAutoFit/>
              </a:bodyPr>
              <a:lstStyle/>
              <a:p>
                <a:r>
                  <a:rPr lang="en-US" sz="2400" b="1" dirty="0"/>
                  <a:t>Fairness</a:t>
                </a:r>
              </a:p>
            </p:txBody>
          </p:sp>
          <p:sp>
            <p:nvSpPr>
              <p:cNvPr id="11" name="TextBox 10">
                <a:extLst>
                  <a:ext uri="{FF2B5EF4-FFF2-40B4-BE49-F238E27FC236}">
                    <a16:creationId xmlns:a16="http://schemas.microsoft.com/office/drawing/2014/main" id="{3A7CD672-B9AE-4A65-BD28-F3B2BB105D19}"/>
                  </a:ext>
                </a:extLst>
              </p:cNvPr>
              <p:cNvSpPr txBox="1"/>
              <p:nvPr/>
            </p:nvSpPr>
            <p:spPr>
              <a:xfrm>
                <a:off x="2781144" y="1432308"/>
                <a:ext cx="695167" cy="375568"/>
              </a:xfrm>
              <a:prstGeom prst="rect">
                <a:avLst/>
              </a:prstGeom>
              <a:noFill/>
            </p:spPr>
            <p:txBody>
              <a:bodyPr wrap="square" rtlCol="0">
                <a:spAutoFit/>
              </a:bodyPr>
              <a:lstStyle/>
              <a:p>
                <a:r>
                  <a:rPr lang="en-US" sz="1600" b="1" dirty="0">
                    <a:solidFill>
                      <a:schemeClr val="bg1"/>
                    </a:solidFill>
                  </a:rPr>
                  <a:t>WEAT</a:t>
                </a:r>
              </a:p>
            </p:txBody>
          </p:sp>
          <p:sp>
            <p:nvSpPr>
              <p:cNvPr id="12" name="TextBox 11">
                <a:extLst>
                  <a:ext uri="{FF2B5EF4-FFF2-40B4-BE49-F238E27FC236}">
                    <a16:creationId xmlns:a16="http://schemas.microsoft.com/office/drawing/2014/main" id="{3E9ED2AB-2016-449E-A958-E894160FDE98}"/>
                  </a:ext>
                </a:extLst>
              </p:cNvPr>
              <p:cNvSpPr txBox="1"/>
              <p:nvPr/>
            </p:nvSpPr>
            <p:spPr>
              <a:xfrm>
                <a:off x="3885777" y="1319420"/>
                <a:ext cx="860845" cy="639372"/>
              </a:xfrm>
              <a:prstGeom prst="rect">
                <a:avLst/>
              </a:prstGeom>
              <a:noFill/>
            </p:spPr>
            <p:txBody>
              <a:bodyPr wrap="square" rtlCol="0">
                <a:spAutoFit/>
              </a:bodyPr>
              <a:lstStyle/>
              <a:p>
                <a:pPr algn="ctr"/>
                <a:r>
                  <a:rPr lang="en-US" sz="1600" b="1" dirty="0">
                    <a:solidFill>
                      <a:schemeClr val="bg1"/>
                    </a:solidFill>
                  </a:rPr>
                  <a:t>Word</a:t>
                </a:r>
              </a:p>
              <a:p>
                <a:pPr algn="ctr"/>
                <a:r>
                  <a:rPr lang="en-US" sz="1600" b="1" dirty="0">
                    <a:solidFill>
                      <a:schemeClr val="bg1"/>
                    </a:solidFill>
                  </a:rPr>
                  <a:t>Analogy</a:t>
                </a:r>
              </a:p>
            </p:txBody>
          </p:sp>
          <p:sp>
            <p:nvSpPr>
              <p:cNvPr id="13" name="TextBox 12">
                <a:extLst>
                  <a:ext uri="{FF2B5EF4-FFF2-40B4-BE49-F238E27FC236}">
                    <a16:creationId xmlns:a16="http://schemas.microsoft.com/office/drawing/2014/main" id="{78DEBB99-0036-44B9-BADF-EBE8B4DED209}"/>
                  </a:ext>
                </a:extLst>
              </p:cNvPr>
              <p:cNvSpPr txBox="1"/>
              <p:nvPr/>
            </p:nvSpPr>
            <p:spPr>
              <a:xfrm>
                <a:off x="2722878" y="1958792"/>
                <a:ext cx="1028700" cy="370163"/>
              </a:xfrm>
              <a:prstGeom prst="rect">
                <a:avLst/>
              </a:prstGeom>
              <a:noFill/>
            </p:spPr>
            <p:txBody>
              <a:bodyPr wrap="square" rtlCol="0">
                <a:spAutoFit/>
              </a:bodyPr>
              <a:lstStyle/>
              <a:p>
                <a:r>
                  <a:rPr lang="en-US" sz="1600" b="1" dirty="0">
                    <a:solidFill>
                      <a:schemeClr val="bg1"/>
                    </a:solidFill>
                  </a:rPr>
                  <a:t>Bias score</a:t>
                </a:r>
              </a:p>
            </p:txBody>
          </p:sp>
        </p:grpSp>
        <p:grpSp>
          <p:nvGrpSpPr>
            <p:cNvPr id="32" name="Group 31">
              <a:extLst>
                <a:ext uri="{FF2B5EF4-FFF2-40B4-BE49-F238E27FC236}">
                  <a16:creationId xmlns:a16="http://schemas.microsoft.com/office/drawing/2014/main" id="{9673B75B-A8AD-48AD-8CF2-81EE7B861B51}"/>
                </a:ext>
              </a:extLst>
            </p:cNvPr>
            <p:cNvGrpSpPr/>
            <p:nvPr/>
          </p:nvGrpSpPr>
          <p:grpSpPr>
            <a:xfrm>
              <a:off x="5515496" y="2743763"/>
              <a:ext cx="1195591" cy="1150901"/>
              <a:chOff x="4070014" y="5682634"/>
              <a:chExt cx="1223174" cy="1122824"/>
            </a:xfrm>
          </p:grpSpPr>
          <p:sp>
            <p:nvSpPr>
              <p:cNvPr id="33" name="Oval 32">
                <a:extLst>
                  <a:ext uri="{FF2B5EF4-FFF2-40B4-BE49-F238E27FC236}">
                    <a16:creationId xmlns:a16="http://schemas.microsoft.com/office/drawing/2014/main" id="{5C1C1281-1BE8-4257-9DA2-F6EB7CF2AF05}"/>
                  </a:ext>
                </a:extLst>
              </p:cNvPr>
              <p:cNvSpPr/>
              <p:nvPr/>
            </p:nvSpPr>
            <p:spPr>
              <a:xfrm rot="17826472">
                <a:off x="4120137" y="5669602"/>
                <a:ext cx="1122824" cy="114888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TextBox 33">
                <a:extLst>
                  <a:ext uri="{FF2B5EF4-FFF2-40B4-BE49-F238E27FC236}">
                    <a16:creationId xmlns:a16="http://schemas.microsoft.com/office/drawing/2014/main" id="{EB5B3883-3B3F-491A-A3F1-7F2E2E2DBB4F}"/>
                  </a:ext>
                </a:extLst>
              </p:cNvPr>
              <p:cNvSpPr txBox="1"/>
              <p:nvPr/>
            </p:nvSpPr>
            <p:spPr>
              <a:xfrm>
                <a:off x="4070014" y="5929277"/>
                <a:ext cx="1223174" cy="576399"/>
              </a:xfrm>
              <a:prstGeom prst="rect">
                <a:avLst/>
              </a:prstGeom>
              <a:noFill/>
            </p:spPr>
            <p:txBody>
              <a:bodyPr wrap="square" rtlCol="0">
                <a:spAutoFit/>
              </a:bodyPr>
              <a:lstStyle/>
              <a:p>
                <a:pPr algn="ctr"/>
                <a:r>
                  <a:rPr lang="en-US" sz="1600" b="1" dirty="0">
                    <a:solidFill>
                      <a:schemeClr val="bg1"/>
                    </a:solidFill>
                  </a:rPr>
                  <a:t>Extrinsic</a:t>
                </a:r>
              </a:p>
              <a:p>
                <a:pPr algn="ctr"/>
                <a:r>
                  <a:rPr lang="en-US" sz="1600" b="1" dirty="0">
                    <a:solidFill>
                      <a:schemeClr val="bg1"/>
                    </a:solidFill>
                  </a:rPr>
                  <a:t>Evaluation</a:t>
                </a:r>
              </a:p>
            </p:txBody>
          </p:sp>
        </p:grpSp>
      </p:grpSp>
      <p:sp>
        <p:nvSpPr>
          <p:cNvPr id="37" name="Rectangle 36">
            <a:extLst>
              <a:ext uri="{FF2B5EF4-FFF2-40B4-BE49-F238E27FC236}">
                <a16:creationId xmlns:a16="http://schemas.microsoft.com/office/drawing/2014/main" id="{81C131A7-BE49-497C-8786-88011C7E8BA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We have a prototype ready! There’s a lot more polishing needed</a:t>
            </a:r>
          </a:p>
        </p:txBody>
      </p:sp>
    </p:spTree>
    <p:extLst>
      <p:ext uri="{BB962C8B-B14F-4D97-AF65-F5344CB8AC3E}">
        <p14:creationId xmlns:p14="http://schemas.microsoft.com/office/powerpoint/2010/main" val="87013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45B1FC-8B5F-4A10-B215-C60705EDF134}"/>
              </a:ext>
            </a:extLst>
          </p:cNvPr>
          <p:cNvSpPr txBox="1">
            <a:spLocks/>
          </p:cNvSpPr>
          <p:nvPr/>
        </p:nvSpPr>
        <p:spPr>
          <a:xfrm>
            <a:off x="647696" y="176640"/>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Bias Quantification</a:t>
            </a:r>
          </a:p>
        </p:txBody>
      </p:sp>
      <p:sp>
        <p:nvSpPr>
          <p:cNvPr id="22" name="Rectangle 21">
            <a:extLst>
              <a:ext uri="{FF2B5EF4-FFF2-40B4-BE49-F238E27FC236}">
                <a16:creationId xmlns:a16="http://schemas.microsoft.com/office/drawing/2014/main" id="{72FCB9E0-CE84-425E-B799-5920FD8E57C0}"/>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Ideally, neutral words should be equidistant from either cluster</a:t>
            </a:r>
          </a:p>
        </p:txBody>
      </p:sp>
      <p:pic>
        <p:nvPicPr>
          <p:cNvPr id="23" name="Picture 22" descr="A picture containing object&#10;&#10;Description generated with very high confidence">
            <a:extLst>
              <a:ext uri="{FF2B5EF4-FFF2-40B4-BE49-F238E27FC236}">
                <a16:creationId xmlns:a16="http://schemas.microsoft.com/office/drawing/2014/main" id="{1BB2763A-93F8-4CB9-89A2-E6B344E8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20" name="TextBox 19">
            <a:extLst>
              <a:ext uri="{FF2B5EF4-FFF2-40B4-BE49-F238E27FC236}">
                <a16:creationId xmlns:a16="http://schemas.microsoft.com/office/drawing/2014/main" id="{43DB5000-838D-4ED3-93CB-12C7D8E73240}"/>
              </a:ext>
            </a:extLst>
          </p:cNvPr>
          <p:cNvSpPr txBox="1"/>
          <p:nvPr/>
        </p:nvSpPr>
        <p:spPr>
          <a:xfrm>
            <a:off x="3270990" y="5234674"/>
            <a:ext cx="5910332" cy="369332"/>
          </a:xfrm>
          <a:prstGeom prst="rect">
            <a:avLst/>
          </a:prstGeom>
          <a:noFill/>
        </p:spPr>
        <p:txBody>
          <a:bodyPr wrap="square" rtlCol="0">
            <a:spAutoFit/>
          </a:bodyPr>
          <a:lstStyle/>
          <a:p>
            <a:r>
              <a:rPr lang="en-US" b="1" dirty="0" err="1"/>
              <a:t>Bias_score</a:t>
            </a:r>
            <a:r>
              <a:rPr lang="en-US" b="1" dirty="0"/>
              <a:t>(word) = distance(word, g1) - distance(word, g2)</a:t>
            </a:r>
            <a:r>
              <a:rPr lang="en-US" dirty="0"/>
              <a:t> </a:t>
            </a:r>
          </a:p>
        </p:txBody>
      </p:sp>
      <p:sp>
        <p:nvSpPr>
          <p:cNvPr id="2" name="TextBox 1">
            <a:extLst>
              <a:ext uri="{FF2B5EF4-FFF2-40B4-BE49-F238E27FC236}">
                <a16:creationId xmlns:a16="http://schemas.microsoft.com/office/drawing/2014/main" id="{6A6EC4DF-B457-468A-8012-B25446F048BD}"/>
              </a:ext>
            </a:extLst>
          </p:cNvPr>
          <p:cNvSpPr txBox="1"/>
          <p:nvPr/>
        </p:nvSpPr>
        <p:spPr>
          <a:xfrm flipH="1">
            <a:off x="647697" y="6419429"/>
            <a:ext cx="7614559" cy="261610"/>
          </a:xfrm>
          <a:prstGeom prst="rect">
            <a:avLst/>
          </a:prstGeom>
          <a:noFill/>
        </p:spPr>
        <p:txBody>
          <a:bodyPr wrap="square" rtlCol="0">
            <a:spAutoFit/>
          </a:bodyPr>
          <a:lstStyle/>
          <a:p>
            <a:r>
              <a:rPr lang="en-US" sz="1100" dirty="0"/>
              <a:t>"Word embeddings quantify 100 years of gender and ethnic stereotypes." </a:t>
            </a:r>
            <a:r>
              <a:rPr lang="en-US" sz="1100" i="1" dirty="0"/>
              <a:t>Proceedings of the National Academy of Sciences</a:t>
            </a:r>
            <a:r>
              <a:rPr lang="en-US" sz="1100" dirty="0"/>
              <a:t>  (2018)</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6EE2BFA-0A90-48B1-8E39-D0EE399F2F3A}"/>
                  </a:ext>
                </a:extLst>
              </p14:cNvPr>
              <p14:cNvContentPartPr/>
              <p14:nvPr/>
            </p14:nvContentPartPr>
            <p14:xfrm>
              <a:off x="-479109" y="1218737"/>
              <a:ext cx="360" cy="360"/>
            </p14:xfrm>
          </p:contentPart>
        </mc:Choice>
        <mc:Fallback xmlns="">
          <p:pic>
            <p:nvPicPr>
              <p:cNvPr id="4" name="Ink 3">
                <a:extLst>
                  <a:ext uri="{FF2B5EF4-FFF2-40B4-BE49-F238E27FC236}">
                    <a16:creationId xmlns:a16="http://schemas.microsoft.com/office/drawing/2014/main" id="{66EE2BFA-0A90-48B1-8E39-D0EE399F2F3A}"/>
                  </a:ext>
                </a:extLst>
              </p:cNvPr>
              <p:cNvPicPr/>
              <p:nvPr/>
            </p:nvPicPr>
            <p:blipFill>
              <a:blip r:embed="rId5"/>
              <a:stretch>
                <a:fillRect/>
              </a:stretch>
            </p:blipFill>
            <p:spPr>
              <a:xfrm>
                <a:off x="-488109" y="1209737"/>
                <a:ext cx="18000" cy="18000"/>
              </a:xfrm>
              <a:prstGeom prst="rect">
                <a:avLst/>
              </a:prstGeom>
            </p:spPr>
          </p:pic>
        </mc:Fallback>
      </mc:AlternateContent>
      <p:grpSp>
        <p:nvGrpSpPr>
          <p:cNvPr id="100" name="Group 99">
            <a:extLst>
              <a:ext uri="{FF2B5EF4-FFF2-40B4-BE49-F238E27FC236}">
                <a16:creationId xmlns:a16="http://schemas.microsoft.com/office/drawing/2014/main" id="{90CFA239-7FD3-42D0-84E4-6539D626FEBB}"/>
              </a:ext>
            </a:extLst>
          </p:cNvPr>
          <p:cNvGrpSpPr/>
          <p:nvPr/>
        </p:nvGrpSpPr>
        <p:grpSpPr>
          <a:xfrm>
            <a:off x="1088570" y="977742"/>
            <a:ext cx="3037116" cy="3954303"/>
            <a:chOff x="1088570" y="977742"/>
            <a:chExt cx="3037116" cy="3954303"/>
          </a:xfrm>
        </p:grpSpPr>
        <p:cxnSp>
          <p:nvCxnSpPr>
            <p:cNvPr id="27" name="Straight Connector 26">
              <a:extLst>
                <a:ext uri="{FF2B5EF4-FFF2-40B4-BE49-F238E27FC236}">
                  <a16:creationId xmlns:a16="http://schemas.microsoft.com/office/drawing/2014/main" id="{04A82D50-6447-442A-B3D4-4B6EAE627D3E}"/>
                </a:ext>
              </a:extLst>
            </p:cNvPr>
            <p:cNvCxnSpPr>
              <a:cxnSpLocks/>
            </p:cNvCxnSpPr>
            <p:nvPr/>
          </p:nvCxnSpPr>
          <p:spPr>
            <a:xfrm>
              <a:off x="1088570" y="977742"/>
              <a:ext cx="489861" cy="10905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D2DD56A4-4664-44DB-825A-0A263EECBAFC}"/>
                </a:ext>
              </a:extLst>
            </p:cNvPr>
            <p:cNvCxnSpPr>
              <a:cxnSpLocks/>
            </p:cNvCxnSpPr>
            <p:nvPr/>
          </p:nvCxnSpPr>
          <p:spPr>
            <a:xfrm flipH="1">
              <a:off x="1088571" y="2066199"/>
              <a:ext cx="489859" cy="1052314"/>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B1C86B6C-AB6A-4146-B76E-E21F68336D16}"/>
                </a:ext>
              </a:extLst>
            </p:cNvPr>
            <p:cNvCxnSpPr>
              <a:cxnSpLocks/>
            </p:cNvCxnSpPr>
            <p:nvPr/>
          </p:nvCxnSpPr>
          <p:spPr>
            <a:xfrm flipH="1" flipV="1">
              <a:off x="1088572" y="3118645"/>
              <a:ext cx="244928" cy="150802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BBEF92D-0947-4E5E-9618-36881F985EFE}"/>
                </a:ext>
              </a:extLst>
            </p:cNvPr>
            <p:cNvCxnSpPr>
              <a:cxnSpLocks/>
            </p:cNvCxnSpPr>
            <p:nvPr/>
          </p:nvCxnSpPr>
          <p:spPr>
            <a:xfrm flipH="1" flipV="1">
              <a:off x="1333501" y="4626674"/>
              <a:ext cx="1562099" cy="305371"/>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F4F027EB-8053-40B0-9463-103FFEB93D82}"/>
                </a:ext>
              </a:extLst>
            </p:cNvPr>
            <p:cNvCxnSpPr/>
            <p:nvPr/>
          </p:nvCxnSpPr>
          <p:spPr>
            <a:xfrm flipH="1">
              <a:off x="2808515" y="1800022"/>
              <a:ext cx="1317171" cy="50074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B163AED4-6969-412B-A189-C2FD2DE62D12}"/>
                </a:ext>
              </a:extLst>
            </p:cNvPr>
            <p:cNvCxnSpPr>
              <a:cxnSpLocks/>
            </p:cNvCxnSpPr>
            <p:nvPr/>
          </p:nvCxnSpPr>
          <p:spPr>
            <a:xfrm flipH="1">
              <a:off x="2895600" y="1798716"/>
              <a:ext cx="1230086" cy="310270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3BB7FE09-24F6-4ACB-AC08-F88B766D9370}"/>
                </a:ext>
              </a:extLst>
            </p:cNvPr>
            <p:cNvCxnSpPr>
              <a:cxnSpLocks/>
            </p:cNvCxnSpPr>
            <p:nvPr/>
          </p:nvCxnSpPr>
          <p:spPr>
            <a:xfrm flipH="1" flipV="1">
              <a:off x="1088570" y="1006285"/>
              <a:ext cx="1719945" cy="129448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1" name="Group 100">
            <a:extLst>
              <a:ext uri="{FF2B5EF4-FFF2-40B4-BE49-F238E27FC236}">
                <a16:creationId xmlns:a16="http://schemas.microsoft.com/office/drawing/2014/main" id="{D8C67EE8-4EDA-4FBE-9B6F-646CF19FBE47}"/>
              </a:ext>
            </a:extLst>
          </p:cNvPr>
          <p:cNvGrpSpPr/>
          <p:nvPr/>
        </p:nvGrpSpPr>
        <p:grpSpPr>
          <a:xfrm>
            <a:off x="7987002" y="1104831"/>
            <a:ext cx="3433469" cy="3762657"/>
            <a:chOff x="8042308" y="997584"/>
            <a:chExt cx="3433469" cy="3762657"/>
          </a:xfrm>
        </p:grpSpPr>
        <p:cxnSp>
          <p:nvCxnSpPr>
            <p:cNvPr id="15" name="Straight Connector 14">
              <a:extLst>
                <a:ext uri="{FF2B5EF4-FFF2-40B4-BE49-F238E27FC236}">
                  <a16:creationId xmlns:a16="http://schemas.microsoft.com/office/drawing/2014/main" id="{A3E6E6BE-42F1-416B-9F3A-DC2109B09709}"/>
                </a:ext>
              </a:extLst>
            </p:cNvPr>
            <p:cNvCxnSpPr>
              <a:cxnSpLocks/>
            </p:cNvCxnSpPr>
            <p:nvPr/>
          </p:nvCxnSpPr>
          <p:spPr>
            <a:xfrm flipH="1">
              <a:off x="8482204" y="997584"/>
              <a:ext cx="2387280" cy="37469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A95968C7-F105-4CD5-A819-CB2BCD117F5C}"/>
                </a:ext>
              </a:extLst>
            </p:cNvPr>
            <p:cNvCxnSpPr>
              <a:cxnSpLocks/>
            </p:cNvCxnSpPr>
            <p:nvPr/>
          </p:nvCxnSpPr>
          <p:spPr>
            <a:xfrm flipH="1">
              <a:off x="8042308" y="1372274"/>
              <a:ext cx="439896" cy="109378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58A45BA6-9BEA-4F33-B7F5-442BC1FC780B}"/>
                </a:ext>
              </a:extLst>
            </p:cNvPr>
            <p:cNvCxnSpPr>
              <a:cxnSpLocks/>
            </p:cNvCxnSpPr>
            <p:nvPr/>
          </p:nvCxnSpPr>
          <p:spPr>
            <a:xfrm flipH="1" flipV="1">
              <a:off x="8042308" y="2391418"/>
              <a:ext cx="439896" cy="206345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8846483-484E-40C0-8780-C5C5D9330145}"/>
                </a:ext>
              </a:extLst>
            </p:cNvPr>
            <p:cNvCxnSpPr>
              <a:cxnSpLocks/>
            </p:cNvCxnSpPr>
            <p:nvPr/>
          </p:nvCxnSpPr>
          <p:spPr>
            <a:xfrm flipH="1" flipV="1">
              <a:off x="8482206" y="4454871"/>
              <a:ext cx="1562098" cy="30537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70D617D9-220E-4839-8BB1-0D0A5FD10176}"/>
                </a:ext>
              </a:extLst>
            </p:cNvPr>
            <p:cNvCxnSpPr>
              <a:cxnSpLocks/>
            </p:cNvCxnSpPr>
            <p:nvPr/>
          </p:nvCxnSpPr>
          <p:spPr>
            <a:xfrm flipH="1" flipV="1">
              <a:off x="10486928" y="2764643"/>
              <a:ext cx="988849" cy="1054359"/>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27876369-A54F-421B-9B03-A01EBF0B77CB}"/>
                </a:ext>
              </a:extLst>
            </p:cNvPr>
            <p:cNvCxnSpPr>
              <a:cxnSpLocks/>
            </p:cNvCxnSpPr>
            <p:nvPr/>
          </p:nvCxnSpPr>
          <p:spPr>
            <a:xfrm flipH="1">
              <a:off x="10044304" y="3819002"/>
              <a:ext cx="1431473" cy="91061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0166AD50-B484-4F58-8904-7996AD27FE92}"/>
                </a:ext>
              </a:extLst>
            </p:cNvPr>
            <p:cNvCxnSpPr>
              <a:cxnSpLocks/>
            </p:cNvCxnSpPr>
            <p:nvPr/>
          </p:nvCxnSpPr>
          <p:spPr>
            <a:xfrm flipV="1">
              <a:off x="10486929" y="997584"/>
              <a:ext cx="382555" cy="1767062"/>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2" name="Group 101">
            <a:extLst>
              <a:ext uri="{FF2B5EF4-FFF2-40B4-BE49-F238E27FC236}">
                <a16:creationId xmlns:a16="http://schemas.microsoft.com/office/drawing/2014/main" id="{9A251100-C161-4739-8D91-4441FDB525FC}"/>
              </a:ext>
            </a:extLst>
          </p:cNvPr>
          <p:cNvGrpSpPr/>
          <p:nvPr/>
        </p:nvGrpSpPr>
        <p:grpSpPr>
          <a:xfrm>
            <a:off x="1666939" y="1882773"/>
            <a:ext cx="843430" cy="369332"/>
            <a:chOff x="2884932" y="3705765"/>
            <a:chExt cx="843430" cy="369332"/>
          </a:xfrm>
        </p:grpSpPr>
        <p:sp>
          <p:nvSpPr>
            <p:cNvPr id="103" name="Oval 102">
              <a:extLst>
                <a:ext uri="{FF2B5EF4-FFF2-40B4-BE49-F238E27FC236}">
                  <a16:creationId xmlns:a16="http://schemas.microsoft.com/office/drawing/2014/main" id="{8FB86C60-7235-4267-8090-D20023976CBC}"/>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605FDF6E-0367-48D8-B5D9-AF4C65DD01CB}"/>
                </a:ext>
              </a:extLst>
            </p:cNvPr>
            <p:cNvSpPr txBox="1"/>
            <p:nvPr/>
          </p:nvSpPr>
          <p:spPr>
            <a:xfrm>
              <a:off x="2987698" y="3705765"/>
              <a:ext cx="740664" cy="369332"/>
            </a:xfrm>
            <a:prstGeom prst="rect">
              <a:avLst/>
            </a:prstGeom>
            <a:noFill/>
          </p:spPr>
          <p:txBody>
            <a:bodyPr wrap="square" rtlCol="0">
              <a:spAutoFit/>
            </a:bodyPr>
            <a:lstStyle/>
            <a:p>
              <a:r>
                <a:rPr lang="en-US" dirty="0"/>
                <a:t>she</a:t>
              </a:r>
            </a:p>
          </p:txBody>
        </p:sp>
      </p:grpSp>
      <p:grpSp>
        <p:nvGrpSpPr>
          <p:cNvPr id="105" name="Group 104">
            <a:extLst>
              <a:ext uri="{FF2B5EF4-FFF2-40B4-BE49-F238E27FC236}">
                <a16:creationId xmlns:a16="http://schemas.microsoft.com/office/drawing/2014/main" id="{8B531317-A67D-4515-B15C-C999AFD274CE}"/>
              </a:ext>
            </a:extLst>
          </p:cNvPr>
          <p:cNvGrpSpPr/>
          <p:nvPr/>
        </p:nvGrpSpPr>
        <p:grpSpPr>
          <a:xfrm>
            <a:off x="1475510" y="2749180"/>
            <a:ext cx="843430" cy="369332"/>
            <a:chOff x="2884932" y="3705765"/>
            <a:chExt cx="843430" cy="369332"/>
          </a:xfrm>
        </p:grpSpPr>
        <p:sp>
          <p:nvSpPr>
            <p:cNvPr id="106" name="Oval 105">
              <a:extLst>
                <a:ext uri="{FF2B5EF4-FFF2-40B4-BE49-F238E27FC236}">
                  <a16:creationId xmlns:a16="http://schemas.microsoft.com/office/drawing/2014/main" id="{4AF2D188-1FA6-4F0F-A6D9-D6F994824D4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TextBox 106">
              <a:extLst>
                <a:ext uri="{FF2B5EF4-FFF2-40B4-BE49-F238E27FC236}">
                  <a16:creationId xmlns:a16="http://schemas.microsoft.com/office/drawing/2014/main" id="{A9BA5F10-A686-42AF-8030-33E2E180C0C2}"/>
                </a:ext>
              </a:extLst>
            </p:cNvPr>
            <p:cNvSpPr txBox="1"/>
            <p:nvPr/>
          </p:nvSpPr>
          <p:spPr>
            <a:xfrm>
              <a:off x="2987698" y="3705765"/>
              <a:ext cx="740664" cy="369332"/>
            </a:xfrm>
            <a:prstGeom prst="rect">
              <a:avLst/>
            </a:prstGeom>
            <a:noFill/>
          </p:spPr>
          <p:txBody>
            <a:bodyPr wrap="square" rtlCol="0">
              <a:spAutoFit/>
            </a:bodyPr>
            <a:lstStyle/>
            <a:p>
              <a:r>
                <a:rPr lang="en-US" dirty="0"/>
                <a:t>her</a:t>
              </a:r>
            </a:p>
          </p:txBody>
        </p:sp>
      </p:grpSp>
      <p:grpSp>
        <p:nvGrpSpPr>
          <p:cNvPr id="108" name="Group 107">
            <a:extLst>
              <a:ext uri="{FF2B5EF4-FFF2-40B4-BE49-F238E27FC236}">
                <a16:creationId xmlns:a16="http://schemas.microsoft.com/office/drawing/2014/main" id="{3E5CA84B-D724-49C3-9365-219C3BB37ED2}"/>
              </a:ext>
            </a:extLst>
          </p:cNvPr>
          <p:cNvGrpSpPr/>
          <p:nvPr/>
        </p:nvGrpSpPr>
        <p:grpSpPr>
          <a:xfrm>
            <a:off x="2676706" y="2421485"/>
            <a:ext cx="983913" cy="646331"/>
            <a:chOff x="2884932" y="3705765"/>
            <a:chExt cx="843430" cy="646331"/>
          </a:xfrm>
        </p:grpSpPr>
        <p:sp>
          <p:nvSpPr>
            <p:cNvPr id="109" name="Oval 108">
              <a:extLst>
                <a:ext uri="{FF2B5EF4-FFF2-40B4-BE49-F238E27FC236}">
                  <a16:creationId xmlns:a16="http://schemas.microsoft.com/office/drawing/2014/main" id="{FB23EC8E-3D2C-4A69-B16D-F00A7710C0B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09D83D9-D04C-45F2-9496-AFF0CC8D86F7}"/>
                </a:ext>
              </a:extLst>
            </p:cNvPr>
            <p:cNvSpPr txBox="1"/>
            <p:nvPr/>
          </p:nvSpPr>
          <p:spPr>
            <a:xfrm>
              <a:off x="2987698" y="3705765"/>
              <a:ext cx="740664" cy="646331"/>
            </a:xfrm>
            <a:prstGeom prst="rect">
              <a:avLst/>
            </a:prstGeom>
            <a:noFill/>
          </p:spPr>
          <p:txBody>
            <a:bodyPr wrap="square" rtlCol="0">
              <a:spAutoFit/>
            </a:bodyPr>
            <a:lstStyle/>
            <a:p>
              <a:r>
                <a:rPr lang="en-US" dirty="0"/>
                <a:t>herself</a:t>
              </a:r>
            </a:p>
          </p:txBody>
        </p:sp>
      </p:grpSp>
      <p:grpSp>
        <p:nvGrpSpPr>
          <p:cNvPr id="111" name="Group 110">
            <a:extLst>
              <a:ext uri="{FF2B5EF4-FFF2-40B4-BE49-F238E27FC236}">
                <a16:creationId xmlns:a16="http://schemas.microsoft.com/office/drawing/2014/main" id="{9AC56D9E-BBFA-4797-96A1-ED89110E06A6}"/>
              </a:ext>
            </a:extLst>
          </p:cNvPr>
          <p:cNvGrpSpPr/>
          <p:nvPr/>
        </p:nvGrpSpPr>
        <p:grpSpPr>
          <a:xfrm>
            <a:off x="2182966" y="3019545"/>
            <a:ext cx="1099780" cy="400110"/>
            <a:chOff x="2884932" y="3705765"/>
            <a:chExt cx="966796" cy="400110"/>
          </a:xfrm>
        </p:grpSpPr>
        <p:sp>
          <p:nvSpPr>
            <p:cNvPr id="112" name="Oval 111">
              <a:extLst>
                <a:ext uri="{FF2B5EF4-FFF2-40B4-BE49-F238E27FC236}">
                  <a16:creationId xmlns:a16="http://schemas.microsoft.com/office/drawing/2014/main" id="{E4BE4233-05DE-4A2C-BEF2-8A7D74C0A466}"/>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13" name="TextBox 112">
              <a:extLst>
                <a:ext uri="{FF2B5EF4-FFF2-40B4-BE49-F238E27FC236}">
                  <a16:creationId xmlns:a16="http://schemas.microsoft.com/office/drawing/2014/main" id="{8163E8D5-57D4-4DC3-AD41-0B98A4A4B1D2}"/>
                </a:ext>
              </a:extLst>
            </p:cNvPr>
            <p:cNvSpPr txBox="1"/>
            <p:nvPr/>
          </p:nvSpPr>
          <p:spPr>
            <a:xfrm>
              <a:off x="2987698" y="3705765"/>
              <a:ext cx="864030" cy="400110"/>
            </a:xfrm>
            <a:prstGeom prst="rect">
              <a:avLst/>
            </a:prstGeom>
            <a:noFill/>
          </p:spPr>
          <p:txBody>
            <a:bodyPr wrap="square" rtlCol="0">
              <a:spAutoFit/>
            </a:bodyPr>
            <a:lstStyle/>
            <a:p>
              <a:r>
                <a:rPr lang="en-US" sz="2000" dirty="0"/>
                <a:t>g</a:t>
              </a:r>
              <a:r>
                <a:rPr lang="en-US" sz="2000" b="1" baseline="-25000" dirty="0"/>
                <a:t>1</a:t>
              </a:r>
            </a:p>
          </p:txBody>
        </p:sp>
      </p:grpSp>
      <p:grpSp>
        <p:nvGrpSpPr>
          <p:cNvPr id="114" name="Group 113">
            <a:extLst>
              <a:ext uri="{FF2B5EF4-FFF2-40B4-BE49-F238E27FC236}">
                <a16:creationId xmlns:a16="http://schemas.microsoft.com/office/drawing/2014/main" id="{272D8653-E0F5-48FC-A435-96F55E062F2A}"/>
              </a:ext>
            </a:extLst>
          </p:cNvPr>
          <p:cNvGrpSpPr/>
          <p:nvPr/>
        </p:nvGrpSpPr>
        <p:grpSpPr>
          <a:xfrm>
            <a:off x="1725020" y="4229068"/>
            <a:ext cx="843430" cy="369332"/>
            <a:chOff x="2884932" y="3705765"/>
            <a:chExt cx="843430" cy="369332"/>
          </a:xfrm>
        </p:grpSpPr>
        <p:sp>
          <p:nvSpPr>
            <p:cNvPr id="115" name="Oval 114">
              <a:extLst>
                <a:ext uri="{FF2B5EF4-FFF2-40B4-BE49-F238E27FC236}">
                  <a16:creationId xmlns:a16="http://schemas.microsoft.com/office/drawing/2014/main" id="{E71553E9-F3A6-4808-B45B-7BC2F4F7BBF6}"/>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DE6B1ADC-6B2B-45D2-8E48-D5D5FB5C42DD}"/>
                </a:ext>
              </a:extLst>
            </p:cNvPr>
            <p:cNvSpPr txBox="1"/>
            <p:nvPr/>
          </p:nvSpPr>
          <p:spPr>
            <a:xfrm>
              <a:off x="2987698" y="3705765"/>
              <a:ext cx="740664" cy="369332"/>
            </a:xfrm>
            <a:prstGeom prst="rect">
              <a:avLst/>
            </a:prstGeom>
            <a:noFill/>
          </p:spPr>
          <p:txBody>
            <a:bodyPr wrap="square" rtlCol="0">
              <a:spAutoFit/>
            </a:bodyPr>
            <a:lstStyle/>
            <a:p>
              <a:r>
                <a:rPr lang="en-US" dirty="0"/>
                <a:t>lady</a:t>
              </a:r>
            </a:p>
          </p:txBody>
        </p:sp>
      </p:grpSp>
      <p:grpSp>
        <p:nvGrpSpPr>
          <p:cNvPr id="117" name="Group 116">
            <a:extLst>
              <a:ext uri="{FF2B5EF4-FFF2-40B4-BE49-F238E27FC236}">
                <a16:creationId xmlns:a16="http://schemas.microsoft.com/office/drawing/2014/main" id="{3034EB25-132F-40AD-940A-C3D89B9FECBB}"/>
              </a:ext>
            </a:extLst>
          </p:cNvPr>
          <p:cNvGrpSpPr/>
          <p:nvPr/>
        </p:nvGrpSpPr>
        <p:grpSpPr>
          <a:xfrm>
            <a:off x="2363085" y="3592600"/>
            <a:ext cx="1005252" cy="646331"/>
            <a:chOff x="2884932" y="3705765"/>
            <a:chExt cx="843430" cy="646331"/>
          </a:xfrm>
        </p:grpSpPr>
        <p:sp>
          <p:nvSpPr>
            <p:cNvPr id="118" name="Oval 117">
              <a:extLst>
                <a:ext uri="{FF2B5EF4-FFF2-40B4-BE49-F238E27FC236}">
                  <a16:creationId xmlns:a16="http://schemas.microsoft.com/office/drawing/2014/main" id="{01147A34-1795-4ADF-A7FF-7DC29F768212}"/>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5D088D86-76AD-44E6-8209-EB95654735A4}"/>
                </a:ext>
              </a:extLst>
            </p:cNvPr>
            <p:cNvSpPr txBox="1"/>
            <p:nvPr/>
          </p:nvSpPr>
          <p:spPr>
            <a:xfrm>
              <a:off x="2987698" y="3705765"/>
              <a:ext cx="740664" cy="646331"/>
            </a:xfrm>
            <a:prstGeom prst="rect">
              <a:avLst/>
            </a:prstGeom>
            <a:noFill/>
          </p:spPr>
          <p:txBody>
            <a:bodyPr wrap="square" rtlCol="0">
              <a:spAutoFit/>
            </a:bodyPr>
            <a:lstStyle/>
            <a:p>
              <a:r>
                <a:rPr lang="en-US" dirty="0"/>
                <a:t>mother</a:t>
              </a:r>
            </a:p>
          </p:txBody>
        </p:sp>
      </p:grpSp>
      <p:grpSp>
        <p:nvGrpSpPr>
          <p:cNvPr id="120" name="Group 119">
            <a:extLst>
              <a:ext uri="{FF2B5EF4-FFF2-40B4-BE49-F238E27FC236}">
                <a16:creationId xmlns:a16="http://schemas.microsoft.com/office/drawing/2014/main" id="{6DC94061-6C07-498B-A0D8-4D2CF5C947BA}"/>
              </a:ext>
            </a:extLst>
          </p:cNvPr>
          <p:cNvGrpSpPr/>
          <p:nvPr/>
        </p:nvGrpSpPr>
        <p:grpSpPr>
          <a:xfrm>
            <a:off x="8460743" y="1730707"/>
            <a:ext cx="843430" cy="369332"/>
            <a:chOff x="2884932" y="3705765"/>
            <a:chExt cx="843430" cy="369332"/>
          </a:xfrm>
        </p:grpSpPr>
        <p:sp>
          <p:nvSpPr>
            <p:cNvPr id="121" name="Oval 120">
              <a:extLst>
                <a:ext uri="{FF2B5EF4-FFF2-40B4-BE49-F238E27FC236}">
                  <a16:creationId xmlns:a16="http://schemas.microsoft.com/office/drawing/2014/main" id="{9BCB6190-E4C4-46C4-804D-BCB4F011EDDB}"/>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BD5ECFEB-9D0D-4A79-A700-CF2FB2370EB9}"/>
                </a:ext>
              </a:extLst>
            </p:cNvPr>
            <p:cNvSpPr txBox="1"/>
            <p:nvPr/>
          </p:nvSpPr>
          <p:spPr>
            <a:xfrm>
              <a:off x="2987698" y="3705765"/>
              <a:ext cx="740664" cy="369332"/>
            </a:xfrm>
            <a:prstGeom prst="rect">
              <a:avLst/>
            </a:prstGeom>
            <a:noFill/>
          </p:spPr>
          <p:txBody>
            <a:bodyPr wrap="square" rtlCol="0">
              <a:spAutoFit/>
            </a:bodyPr>
            <a:lstStyle/>
            <a:p>
              <a:r>
                <a:rPr lang="en-US" dirty="0"/>
                <a:t>he</a:t>
              </a:r>
            </a:p>
          </p:txBody>
        </p:sp>
      </p:grpSp>
      <p:grpSp>
        <p:nvGrpSpPr>
          <p:cNvPr id="123" name="Group 122">
            <a:extLst>
              <a:ext uri="{FF2B5EF4-FFF2-40B4-BE49-F238E27FC236}">
                <a16:creationId xmlns:a16="http://schemas.microsoft.com/office/drawing/2014/main" id="{EC45F55B-4BE7-4137-8BED-74ABF932C8F9}"/>
              </a:ext>
            </a:extLst>
          </p:cNvPr>
          <p:cNvGrpSpPr/>
          <p:nvPr/>
        </p:nvGrpSpPr>
        <p:grpSpPr>
          <a:xfrm>
            <a:off x="9588191" y="1890020"/>
            <a:ext cx="999929" cy="646331"/>
            <a:chOff x="2884932" y="3705765"/>
            <a:chExt cx="843430" cy="646331"/>
          </a:xfrm>
        </p:grpSpPr>
        <p:sp>
          <p:nvSpPr>
            <p:cNvPr id="124" name="Oval 123">
              <a:extLst>
                <a:ext uri="{FF2B5EF4-FFF2-40B4-BE49-F238E27FC236}">
                  <a16:creationId xmlns:a16="http://schemas.microsoft.com/office/drawing/2014/main" id="{1579BFAE-01FF-43DE-8D41-35AED8FCE59F}"/>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C16BA22A-7018-496D-AEAE-99A9A0AA227D}"/>
                </a:ext>
              </a:extLst>
            </p:cNvPr>
            <p:cNvSpPr txBox="1"/>
            <p:nvPr/>
          </p:nvSpPr>
          <p:spPr>
            <a:xfrm>
              <a:off x="2987698" y="3705765"/>
              <a:ext cx="740664" cy="646331"/>
            </a:xfrm>
            <a:prstGeom prst="rect">
              <a:avLst/>
            </a:prstGeom>
            <a:noFill/>
          </p:spPr>
          <p:txBody>
            <a:bodyPr wrap="square" rtlCol="0">
              <a:spAutoFit/>
            </a:bodyPr>
            <a:lstStyle/>
            <a:p>
              <a:r>
                <a:rPr lang="en-US" dirty="0"/>
                <a:t>himself</a:t>
              </a:r>
            </a:p>
          </p:txBody>
        </p:sp>
      </p:grpSp>
      <p:grpSp>
        <p:nvGrpSpPr>
          <p:cNvPr id="126" name="Group 125">
            <a:extLst>
              <a:ext uri="{FF2B5EF4-FFF2-40B4-BE49-F238E27FC236}">
                <a16:creationId xmlns:a16="http://schemas.microsoft.com/office/drawing/2014/main" id="{E3E0AA96-1CAE-49A7-8BFE-D79503498A62}"/>
              </a:ext>
            </a:extLst>
          </p:cNvPr>
          <p:cNvGrpSpPr/>
          <p:nvPr/>
        </p:nvGrpSpPr>
        <p:grpSpPr>
          <a:xfrm>
            <a:off x="8138765" y="2637795"/>
            <a:ext cx="951596" cy="646331"/>
            <a:chOff x="2884932" y="3705765"/>
            <a:chExt cx="843430" cy="646331"/>
          </a:xfrm>
        </p:grpSpPr>
        <p:sp>
          <p:nvSpPr>
            <p:cNvPr id="127" name="Oval 126">
              <a:extLst>
                <a:ext uri="{FF2B5EF4-FFF2-40B4-BE49-F238E27FC236}">
                  <a16:creationId xmlns:a16="http://schemas.microsoft.com/office/drawing/2014/main" id="{09031FF6-E35B-4A56-94A1-F78852FA3FF9}"/>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78B1B292-EE3C-4C2A-916C-CF0CFA00F2E7}"/>
                </a:ext>
              </a:extLst>
            </p:cNvPr>
            <p:cNvSpPr txBox="1"/>
            <p:nvPr/>
          </p:nvSpPr>
          <p:spPr>
            <a:xfrm>
              <a:off x="2987698" y="3705765"/>
              <a:ext cx="740664" cy="646331"/>
            </a:xfrm>
            <a:prstGeom prst="rect">
              <a:avLst/>
            </a:prstGeom>
            <a:noFill/>
          </p:spPr>
          <p:txBody>
            <a:bodyPr wrap="square" rtlCol="0">
              <a:spAutoFit/>
            </a:bodyPr>
            <a:lstStyle/>
            <a:p>
              <a:r>
                <a:rPr lang="en-US" dirty="0"/>
                <a:t>father</a:t>
              </a:r>
            </a:p>
          </p:txBody>
        </p:sp>
      </p:grpSp>
      <p:grpSp>
        <p:nvGrpSpPr>
          <p:cNvPr id="129" name="Group 128">
            <a:extLst>
              <a:ext uri="{FF2B5EF4-FFF2-40B4-BE49-F238E27FC236}">
                <a16:creationId xmlns:a16="http://schemas.microsoft.com/office/drawing/2014/main" id="{812418EB-EC5A-40C4-9E01-0C3EB61E3760}"/>
              </a:ext>
            </a:extLst>
          </p:cNvPr>
          <p:cNvGrpSpPr/>
          <p:nvPr/>
        </p:nvGrpSpPr>
        <p:grpSpPr>
          <a:xfrm>
            <a:off x="8804384" y="4033015"/>
            <a:ext cx="843430" cy="369332"/>
            <a:chOff x="2884932" y="3705765"/>
            <a:chExt cx="843430" cy="369332"/>
          </a:xfrm>
        </p:grpSpPr>
        <p:sp>
          <p:nvSpPr>
            <p:cNvPr id="130" name="Oval 129">
              <a:extLst>
                <a:ext uri="{FF2B5EF4-FFF2-40B4-BE49-F238E27FC236}">
                  <a16:creationId xmlns:a16="http://schemas.microsoft.com/office/drawing/2014/main" id="{5723DA7D-80D0-454E-B208-18CC762A4F95}"/>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9E2671C5-0A0C-4B32-9C3A-24ABFAD40C26}"/>
                </a:ext>
              </a:extLst>
            </p:cNvPr>
            <p:cNvSpPr txBox="1"/>
            <p:nvPr/>
          </p:nvSpPr>
          <p:spPr>
            <a:xfrm>
              <a:off x="2987698" y="3705765"/>
              <a:ext cx="740664" cy="369332"/>
            </a:xfrm>
            <a:prstGeom prst="rect">
              <a:avLst/>
            </a:prstGeom>
            <a:noFill/>
          </p:spPr>
          <p:txBody>
            <a:bodyPr wrap="square" rtlCol="0">
              <a:spAutoFit/>
            </a:bodyPr>
            <a:lstStyle/>
            <a:p>
              <a:r>
                <a:rPr lang="en-US" dirty="0"/>
                <a:t>man</a:t>
              </a:r>
            </a:p>
          </p:txBody>
        </p:sp>
      </p:grpSp>
      <p:grpSp>
        <p:nvGrpSpPr>
          <p:cNvPr id="135" name="Group 134">
            <a:extLst>
              <a:ext uri="{FF2B5EF4-FFF2-40B4-BE49-F238E27FC236}">
                <a16:creationId xmlns:a16="http://schemas.microsoft.com/office/drawing/2014/main" id="{50F3583F-89B3-4FFA-81C9-75669099B976}"/>
              </a:ext>
            </a:extLst>
          </p:cNvPr>
          <p:cNvGrpSpPr/>
          <p:nvPr/>
        </p:nvGrpSpPr>
        <p:grpSpPr>
          <a:xfrm>
            <a:off x="10015888" y="3530391"/>
            <a:ext cx="843430" cy="369332"/>
            <a:chOff x="2884932" y="3705765"/>
            <a:chExt cx="843430" cy="369332"/>
          </a:xfrm>
        </p:grpSpPr>
        <p:sp>
          <p:nvSpPr>
            <p:cNvPr id="136" name="Oval 135">
              <a:extLst>
                <a:ext uri="{FF2B5EF4-FFF2-40B4-BE49-F238E27FC236}">
                  <a16:creationId xmlns:a16="http://schemas.microsoft.com/office/drawing/2014/main" id="{8CC9C803-9E91-4F44-9F30-6ED79661AD7D}"/>
                </a:ext>
              </a:extLst>
            </p:cNvPr>
            <p:cNvSpPr/>
            <p:nvPr/>
          </p:nvSpPr>
          <p:spPr>
            <a:xfrm rot="21431337">
              <a:off x="2884932" y="3981245"/>
              <a:ext cx="100584"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TextBox 136">
              <a:extLst>
                <a:ext uri="{FF2B5EF4-FFF2-40B4-BE49-F238E27FC236}">
                  <a16:creationId xmlns:a16="http://schemas.microsoft.com/office/drawing/2014/main" id="{BB238892-BA42-4F5C-9DE6-34223B14E697}"/>
                </a:ext>
              </a:extLst>
            </p:cNvPr>
            <p:cNvSpPr txBox="1"/>
            <p:nvPr/>
          </p:nvSpPr>
          <p:spPr>
            <a:xfrm>
              <a:off x="2987698" y="3705765"/>
              <a:ext cx="740664" cy="369332"/>
            </a:xfrm>
            <a:prstGeom prst="rect">
              <a:avLst/>
            </a:prstGeom>
            <a:noFill/>
          </p:spPr>
          <p:txBody>
            <a:bodyPr wrap="square" rtlCol="0">
              <a:spAutoFit/>
            </a:bodyPr>
            <a:lstStyle/>
            <a:p>
              <a:r>
                <a:rPr lang="en-US" dirty="0"/>
                <a:t>him</a:t>
              </a:r>
            </a:p>
          </p:txBody>
        </p:sp>
      </p:grpSp>
      <p:grpSp>
        <p:nvGrpSpPr>
          <p:cNvPr id="141" name="Group 140">
            <a:extLst>
              <a:ext uri="{FF2B5EF4-FFF2-40B4-BE49-F238E27FC236}">
                <a16:creationId xmlns:a16="http://schemas.microsoft.com/office/drawing/2014/main" id="{8A14EC90-C6FC-4F2C-84AC-8F9BED625F60}"/>
              </a:ext>
            </a:extLst>
          </p:cNvPr>
          <p:cNvGrpSpPr/>
          <p:nvPr/>
        </p:nvGrpSpPr>
        <p:grpSpPr>
          <a:xfrm>
            <a:off x="9251015" y="2742081"/>
            <a:ext cx="966796" cy="400110"/>
            <a:chOff x="2884932" y="3705765"/>
            <a:chExt cx="966796" cy="400110"/>
          </a:xfrm>
        </p:grpSpPr>
        <p:sp>
          <p:nvSpPr>
            <p:cNvPr id="142" name="Oval 141">
              <a:extLst>
                <a:ext uri="{FF2B5EF4-FFF2-40B4-BE49-F238E27FC236}">
                  <a16:creationId xmlns:a16="http://schemas.microsoft.com/office/drawing/2014/main" id="{0D3E093C-54EA-490B-973D-7667AEA26D19}"/>
                </a:ext>
              </a:extLst>
            </p:cNvPr>
            <p:cNvSpPr/>
            <p:nvPr/>
          </p:nvSpPr>
          <p:spPr>
            <a:xfrm rot="21431337">
              <a:off x="2884932" y="3981245"/>
              <a:ext cx="100584" cy="914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143" name="TextBox 142">
              <a:extLst>
                <a:ext uri="{FF2B5EF4-FFF2-40B4-BE49-F238E27FC236}">
                  <a16:creationId xmlns:a16="http://schemas.microsoft.com/office/drawing/2014/main" id="{BF833833-557A-489D-B058-CF29559616ED}"/>
                </a:ext>
              </a:extLst>
            </p:cNvPr>
            <p:cNvSpPr txBox="1"/>
            <p:nvPr/>
          </p:nvSpPr>
          <p:spPr>
            <a:xfrm>
              <a:off x="2987698" y="3705765"/>
              <a:ext cx="864030" cy="400110"/>
            </a:xfrm>
            <a:prstGeom prst="rect">
              <a:avLst/>
            </a:prstGeom>
            <a:noFill/>
          </p:spPr>
          <p:txBody>
            <a:bodyPr wrap="square" rtlCol="0">
              <a:spAutoFit/>
            </a:bodyPr>
            <a:lstStyle/>
            <a:p>
              <a:r>
                <a:rPr lang="en-US" sz="2000" dirty="0"/>
                <a:t>g</a:t>
              </a:r>
              <a:r>
                <a:rPr lang="en-US" sz="2000" b="1" baseline="-25000" dirty="0"/>
                <a:t>2</a:t>
              </a:r>
            </a:p>
          </p:txBody>
        </p:sp>
      </p:grpSp>
      <p:grpSp>
        <p:nvGrpSpPr>
          <p:cNvPr id="147" name="Group 146">
            <a:extLst>
              <a:ext uri="{FF2B5EF4-FFF2-40B4-BE49-F238E27FC236}">
                <a16:creationId xmlns:a16="http://schemas.microsoft.com/office/drawing/2014/main" id="{9E91838E-7268-4E20-9380-8E8865D258B7}"/>
              </a:ext>
            </a:extLst>
          </p:cNvPr>
          <p:cNvGrpSpPr/>
          <p:nvPr/>
        </p:nvGrpSpPr>
        <p:grpSpPr>
          <a:xfrm>
            <a:off x="4370614" y="1834641"/>
            <a:ext cx="843430" cy="369332"/>
            <a:chOff x="2884932" y="3705765"/>
            <a:chExt cx="843430" cy="369332"/>
          </a:xfrm>
        </p:grpSpPr>
        <p:sp>
          <p:nvSpPr>
            <p:cNvPr id="148" name="Oval 147">
              <a:extLst>
                <a:ext uri="{FF2B5EF4-FFF2-40B4-BE49-F238E27FC236}">
                  <a16:creationId xmlns:a16="http://schemas.microsoft.com/office/drawing/2014/main" id="{23B1C0DC-94CE-43F3-806F-A5BE02C1EB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49" name="TextBox 148">
              <a:extLst>
                <a:ext uri="{FF2B5EF4-FFF2-40B4-BE49-F238E27FC236}">
                  <a16:creationId xmlns:a16="http://schemas.microsoft.com/office/drawing/2014/main" id="{C43EA95F-2A53-4D62-A2C9-477A3EB6C140}"/>
                </a:ext>
              </a:extLst>
            </p:cNvPr>
            <p:cNvSpPr txBox="1"/>
            <p:nvPr/>
          </p:nvSpPr>
          <p:spPr>
            <a:xfrm>
              <a:off x="2987698" y="3705765"/>
              <a:ext cx="740664" cy="369332"/>
            </a:xfrm>
            <a:prstGeom prst="rect">
              <a:avLst/>
            </a:prstGeom>
            <a:noFill/>
          </p:spPr>
          <p:txBody>
            <a:bodyPr wrap="square" rtlCol="0">
              <a:spAutoFit/>
            </a:bodyPr>
            <a:lstStyle/>
            <a:p>
              <a:r>
                <a:rPr lang="en-US" dirty="0"/>
                <a:t>nurse</a:t>
              </a:r>
            </a:p>
          </p:txBody>
        </p:sp>
      </p:grpSp>
      <p:grpSp>
        <p:nvGrpSpPr>
          <p:cNvPr id="150" name="Group 149">
            <a:extLst>
              <a:ext uri="{FF2B5EF4-FFF2-40B4-BE49-F238E27FC236}">
                <a16:creationId xmlns:a16="http://schemas.microsoft.com/office/drawing/2014/main" id="{771CF923-17B7-4277-91BF-9419F47D0B1C}"/>
              </a:ext>
            </a:extLst>
          </p:cNvPr>
          <p:cNvGrpSpPr/>
          <p:nvPr/>
        </p:nvGrpSpPr>
        <p:grpSpPr>
          <a:xfrm>
            <a:off x="3385410" y="4391637"/>
            <a:ext cx="1025103" cy="646331"/>
            <a:chOff x="2884932" y="3705765"/>
            <a:chExt cx="843430" cy="646331"/>
          </a:xfrm>
        </p:grpSpPr>
        <p:sp>
          <p:nvSpPr>
            <p:cNvPr id="151" name="Oval 150">
              <a:extLst>
                <a:ext uri="{FF2B5EF4-FFF2-40B4-BE49-F238E27FC236}">
                  <a16:creationId xmlns:a16="http://schemas.microsoft.com/office/drawing/2014/main" id="{06E4670F-24FE-43D8-8304-A0ED8D55C629}"/>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A1F6673D-7D9D-4BEE-93B1-A6B41E7867BD}"/>
                </a:ext>
              </a:extLst>
            </p:cNvPr>
            <p:cNvSpPr txBox="1"/>
            <p:nvPr/>
          </p:nvSpPr>
          <p:spPr>
            <a:xfrm>
              <a:off x="2987698" y="3705765"/>
              <a:ext cx="740664" cy="646331"/>
            </a:xfrm>
            <a:prstGeom prst="rect">
              <a:avLst/>
            </a:prstGeom>
            <a:noFill/>
          </p:spPr>
          <p:txBody>
            <a:bodyPr wrap="square" rtlCol="0">
              <a:spAutoFit/>
            </a:bodyPr>
            <a:lstStyle/>
            <a:p>
              <a:r>
                <a:rPr lang="en-US" dirty="0"/>
                <a:t>teacher</a:t>
              </a:r>
            </a:p>
          </p:txBody>
        </p:sp>
      </p:grpSp>
      <p:grpSp>
        <p:nvGrpSpPr>
          <p:cNvPr id="153" name="Group 152">
            <a:extLst>
              <a:ext uri="{FF2B5EF4-FFF2-40B4-BE49-F238E27FC236}">
                <a16:creationId xmlns:a16="http://schemas.microsoft.com/office/drawing/2014/main" id="{BD0DD36F-9920-41A3-94F8-AD8A4B0BA31C}"/>
              </a:ext>
            </a:extLst>
          </p:cNvPr>
          <p:cNvGrpSpPr/>
          <p:nvPr/>
        </p:nvGrpSpPr>
        <p:grpSpPr>
          <a:xfrm>
            <a:off x="3548868" y="3192855"/>
            <a:ext cx="1049649" cy="646331"/>
            <a:chOff x="2884932" y="3705765"/>
            <a:chExt cx="843430" cy="646331"/>
          </a:xfrm>
        </p:grpSpPr>
        <p:sp>
          <p:nvSpPr>
            <p:cNvPr id="154" name="Oval 153">
              <a:extLst>
                <a:ext uri="{FF2B5EF4-FFF2-40B4-BE49-F238E27FC236}">
                  <a16:creationId xmlns:a16="http://schemas.microsoft.com/office/drawing/2014/main" id="{831C1300-56E9-4557-B5FF-E55ADDE1E366}"/>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B95FFB30-708F-4D38-93F2-7AE01DCED161}"/>
                </a:ext>
              </a:extLst>
            </p:cNvPr>
            <p:cNvSpPr txBox="1"/>
            <p:nvPr/>
          </p:nvSpPr>
          <p:spPr>
            <a:xfrm>
              <a:off x="2987698" y="3705765"/>
              <a:ext cx="740664" cy="646331"/>
            </a:xfrm>
            <a:prstGeom prst="rect">
              <a:avLst/>
            </a:prstGeom>
            <a:noFill/>
          </p:spPr>
          <p:txBody>
            <a:bodyPr wrap="square" rtlCol="0">
              <a:spAutoFit/>
            </a:bodyPr>
            <a:lstStyle/>
            <a:p>
              <a:r>
                <a:rPr lang="en-US" dirty="0"/>
                <a:t>actress</a:t>
              </a:r>
            </a:p>
          </p:txBody>
        </p:sp>
      </p:grpSp>
      <p:grpSp>
        <p:nvGrpSpPr>
          <p:cNvPr id="156" name="Group 155">
            <a:extLst>
              <a:ext uri="{FF2B5EF4-FFF2-40B4-BE49-F238E27FC236}">
                <a16:creationId xmlns:a16="http://schemas.microsoft.com/office/drawing/2014/main" id="{58D8D0E8-D9B2-4FAD-A7EE-A22F5702A742}"/>
              </a:ext>
            </a:extLst>
          </p:cNvPr>
          <p:cNvGrpSpPr/>
          <p:nvPr/>
        </p:nvGrpSpPr>
        <p:grpSpPr>
          <a:xfrm>
            <a:off x="3894098" y="2510128"/>
            <a:ext cx="1197802" cy="369332"/>
            <a:chOff x="2884932" y="3705765"/>
            <a:chExt cx="962476" cy="369332"/>
          </a:xfrm>
        </p:grpSpPr>
        <p:sp>
          <p:nvSpPr>
            <p:cNvPr id="157" name="Oval 156">
              <a:extLst>
                <a:ext uri="{FF2B5EF4-FFF2-40B4-BE49-F238E27FC236}">
                  <a16:creationId xmlns:a16="http://schemas.microsoft.com/office/drawing/2014/main" id="{DDC20817-5924-4924-8676-47B41B5AB2C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544F799A-AF43-4480-8A27-D7744A0DB10E}"/>
                </a:ext>
              </a:extLst>
            </p:cNvPr>
            <p:cNvSpPr txBox="1"/>
            <p:nvPr/>
          </p:nvSpPr>
          <p:spPr>
            <a:xfrm>
              <a:off x="2987698" y="3705765"/>
              <a:ext cx="859710" cy="369332"/>
            </a:xfrm>
            <a:prstGeom prst="rect">
              <a:avLst/>
            </a:prstGeom>
            <a:noFill/>
          </p:spPr>
          <p:txBody>
            <a:bodyPr wrap="square" rtlCol="0">
              <a:spAutoFit/>
            </a:bodyPr>
            <a:lstStyle/>
            <a:p>
              <a:r>
                <a:rPr lang="en-US" dirty="0"/>
                <a:t>waitress</a:t>
              </a:r>
            </a:p>
          </p:txBody>
        </p:sp>
      </p:grpSp>
      <p:grpSp>
        <p:nvGrpSpPr>
          <p:cNvPr id="159" name="Group 158">
            <a:extLst>
              <a:ext uri="{FF2B5EF4-FFF2-40B4-BE49-F238E27FC236}">
                <a16:creationId xmlns:a16="http://schemas.microsoft.com/office/drawing/2014/main" id="{BDB8C991-DE66-4142-B8C0-367A1FA0C35A}"/>
              </a:ext>
            </a:extLst>
          </p:cNvPr>
          <p:cNvGrpSpPr/>
          <p:nvPr/>
        </p:nvGrpSpPr>
        <p:grpSpPr>
          <a:xfrm>
            <a:off x="7493988" y="1684159"/>
            <a:ext cx="1049649" cy="369332"/>
            <a:chOff x="2884932" y="3705765"/>
            <a:chExt cx="843430" cy="369332"/>
          </a:xfrm>
        </p:grpSpPr>
        <p:sp>
          <p:nvSpPr>
            <p:cNvPr id="160" name="Oval 159">
              <a:extLst>
                <a:ext uri="{FF2B5EF4-FFF2-40B4-BE49-F238E27FC236}">
                  <a16:creationId xmlns:a16="http://schemas.microsoft.com/office/drawing/2014/main" id="{4F16EF69-BABE-4B0A-B120-089713B8B51E}"/>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1" name="TextBox 160">
              <a:extLst>
                <a:ext uri="{FF2B5EF4-FFF2-40B4-BE49-F238E27FC236}">
                  <a16:creationId xmlns:a16="http://schemas.microsoft.com/office/drawing/2014/main" id="{C5E58E00-FEB4-48FC-8745-60B08D084358}"/>
                </a:ext>
              </a:extLst>
            </p:cNvPr>
            <p:cNvSpPr txBox="1"/>
            <p:nvPr/>
          </p:nvSpPr>
          <p:spPr>
            <a:xfrm>
              <a:off x="2987698" y="3705765"/>
              <a:ext cx="740664" cy="369332"/>
            </a:xfrm>
            <a:prstGeom prst="rect">
              <a:avLst/>
            </a:prstGeom>
            <a:noFill/>
          </p:spPr>
          <p:txBody>
            <a:bodyPr wrap="square" rtlCol="0">
              <a:spAutoFit/>
            </a:bodyPr>
            <a:lstStyle/>
            <a:p>
              <a:r>
                <a:rPr lang="en-US" dirty="0"/>
                <a:t>actor</a:t>
              </a:r>
            </a:p>
          </p:txBody>
        </p:sp>
      </p:grpSp>
      <p:grpSp>
        <p:nvGrpSpPr>
          <p:cNvPr id="162" name="Group 161">
            <a:extLst>
              <a:ext uri="{FF2B5EF4-FFF2-40B4-BE49-F238E27FC236}">
                <a16:creationId xmlns:a16="http://schemas.microsoft.com/office/drawing/2014/main" id="{855E68AD-695D-4CEF-9CDE-163538857C2F}"/>
              </a:ext>
            </a:extLst>
          </p:cNvPr>
          <p:cNvGrpSpPr/>
          <p:nvPr/>
        </p:nvGrpSpPr>
        <p:grpSpPr>
          <a:xfrm>
            <a:off x="7536803" y="3974518"/>
            <a:ext cx="921758" cy="369332"/>
            <a:chOff x="2884932" y="3705765"/>
            <a:chExt cx="843430" cy="369332"/>
          </a:xfrm>
        </p:grpSpPr>
        <p:sp>
          <p:nvSpPr>
            <p:cNvPr id="163" name="Oval 162">
              <a:extLst>
                <a:ext uri="{FF2B5EF4-FFF2-40B4-BE49-F238E27FC236}">
                  <a16:creationId xmlns:a16="http://schemas.microsoft.com/office/drawing/2014/main" id="{BD5F0DEE-8181-4AE4-9D14-EA73C40EA2C4}"/>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00C06937-19E8-4B09-B24A-E8F43EA3C65A}"/>
                </a:ext>
              </a:extLst>
            </p:cNvPr>
            <p:cNvSpPr txBox="1"/>
            <p:nvPr/>
          </p:nvSpPr>
          <p:spPr>
            <a:xfrm>
              <a:off x="2987698" y="3705765"/>
              <a:ext cx="740664" cy="369332"/>
            </a:xfrm>
            <a:prstGeom prst="rect">
              <a:avLst/>
            </a:prstGeom>
            <a:noFill/>
          </p:spPr>
          <p:txBody>
            <a:bodyPr wrap="square" rtlCol="0">
              <a:spAutoFit/>
            </a:bodyPr>
            <a:lstStyle/>
            <a:p>
              <a:r>
                <a:rPr lang="en-US" dirty="0"/>
                <a:t>doctor</a:t>
              </a:r>
            </a:p>
          </p:txBody>
        </p:sp>
      </p:grpSp>
      <p:grpSp>
        <p:nvGrpSpPr>
          <p:cNvPr id="165" name="Group 164">
            <a:extLst>
              <a:ext uri="{FF2B5EF4-FFF2-40B4-BE49-F238E27FC236}">
                <a16:creationId xmlns:a16="http://schemas.microsoft.com/office/drawing/2014/main" id="{DAD9BDE9-96DB-4EC2-AA87-04DCA618D96B}"/>
              </a:ext>
            </a:extLst>
          </p:cNvPr>
          <p:cNvGrpSpPr/>
          <p:nvPr/>
        </p:nvGrpSpPr>
        <p:grpSpPr>
          <a:xfrm>
            <a:off x="6875269" y="2573310"/>
            <a:ext cx="1069315" cy="646331"/>
            <a:chOff x="2884932" y="3705765"/>
            <a:chExt cx="843430" cy="646331"/>
          </a:xfrm>
        </p:grpSpPr>
        <p:sp>
          <p:nvSpPr>
            <p:cNvPr id="166" name="Oval 165">
              <a:extLst>
                <a:ext uri="{FF2B5EF4-FFF2-40B4-BE49-F238E27FC236}">
                  <a16:creationId xmlns:a16="http://schemas.microsoft.com/office/drawing/2014/main" id="{CCE61221-3728-4784-9FF9-40C1EDD2B1DA}"/>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67" name="TextBox 166">
              <a:extLst>
                <a:ext uri="{FF2B5EF4-FFF2-40B4-BE49-F238E27FC236}">
                  <a16:creationId xmlns:a16="http://schemas.microsoft.com/office/drawing/2014/main" id="{C46CDA76-EEEB-448D-99E5-23A32E8D482C}"/>
                </a:ext>
              </a:extLst>
            </p:cNvPr>
            <p:cNvSpPr txBox="1"/>
            <p:nvPr/>
          </p:nvSpPr>
          <p:spPr>
            <a:xfrm>
              <a:off x="2987698" y="3705765"/>
              <a:ext cx="740664" cy="646331"/>
            </a:xfrm>
            <a:prstGeom prst="rect">
              <a:avLst/>
            </a:prstGeom>
            <a:noFill/>
          </p:spPr>
          <p:txBody>
            <a:bodyPr wrap="square" rtlCol="0">
              <a:spAutoFit/>
            </a:bodyPr>
            <a:lstStyle/>
            <a:p>
              <a:r>
                <a:rPr lang="en-US" dirty="0"/>
                <a:t>warrior</a:t>
              </a:r>
            </a:p>
          </p:txBody>
        </p:sp>
      </p:grpSp>
      <p:grpSp>
        <p:nvGrpSpPr>
          <p:cNvPr id="168" name="Group 167">
            <a:extLst>
              <a:ext uri="{FF2B5EF4-FFF2-40B4-BE49-F238E27FC236}">
                <a16:creationId xmlns:a16="http://schemas.microsoft.com/office/drawing/2014/main" id="{C4AC5695-A829-49DF-AFE2-B58B6C0633BC}"/>
              </a:ext>
            </a:extLst>
          </p:cNvPr>
          <p:cNvGrpSpPr/>
          <p:nvPr/>
        </p:nvGrpSpPr>
        <p:grpSpPr>
          <a:xfrm>
            <a:off x="7000570" y="3468335"/>
            <a:ext cx="725413" cy="369332"/>
            <a:chOff x="2884932" y="3705765"/>
            <a:chExt cx="843430" cy="369332"/>
          </a:xfrm>
        </p:grpSpPr>
        <p:sp>
          <p:nvSpPr>
            <p:cNvPr id="169" name="Oval 168">
              <a:extLst>
                <a:ext uri="{FF2B5EF4-FFF2-40B4-BE49-F238E27FC236}">
                  <a16:creationId xmlns:a16="http://schemas.microsoft.com/office/drawing/2014/main" id="{5C0FDB72-6A96-4B98-A680-99082F75F06C}"/>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0" name="TextBox 169">
              <a:extLst>
                <a:ext uri="{FF2B5EF4-FFF2-40B4-BE49-F238E27FC236}">
                  <a16:creationId xmlns:a16="http://schemas.microsoft.com/office/drawing/2014/main" id="{67ABCFB2-4008-430C-93A7-F86FBEB0A6F9}"/>
                </a:ext>
              </a:extLst>
            </p:cNvPr>
            <p:cNvSpPr txBox="1"/>
            <p:nvPr/>
          </p:nvSpPr>
          <p:spPr>
            <a:xfrm>
              <a:off x="2987698" y="3705765"/>
              <a:ext cx="740664" cy="369332"/>
            </a:xfrm>
            <a:prstGeom prst="rect">
              <a:avLst/>
            </a:prstGeom>
            <a:noFill/>
          </p:spPr>
          <p:txBody>
            <a:bodyPr wrap="square" rtlCol="0">
              <a:spAutoFit/>
            </a:bodyPr>
            <a:lstStyle/>
            <a:p>
              <a:r>
                <a:rPr lang="en-US" dirty="0"/>
                <a:t>boss</a:t>
              </a:r>
            </a:p>
          </p:txBody>
        </p:sp>
      </p:grpSp>
      <p:grpSp>
        <p:nvGrpSpPr>
          <p:cNvPr id="171" name="Group 170">
            <a:extLst>
              <a:ext uri="{FF2B5EF4-FFF2-40B4-BE49-F238E27FC236}">
                <a16:creationId xmlns:a16="http://schemas.microsoft.com/office/drawing/2014/main" id="{96705A68-F6D7-439D-B35D-2BE59D34B8C6}"/>
              </a:ext>
            </a:extLst>
          </p:cNvPr>
          <p:cNvGrpSpPr/>
          <p:nvPr/>
        </p:nvGrpSpPr>
        <p:grpSpPr>
          <a:xfrm>
            <a:off x="5940405" y="3030860"/>
            <a:ext cx="1069315" cy="369332"/>
            <a:chOff x="2884932" y="3705765"/>
            <a:chExt cx="843430" cy="369332"/>
          </a:xfrm>
        </p:grpSpPr>
        <p:sp>
          <p:nvSpPr>
            <p:cNvPr id="172" name="Oval 171">
              <a:extLst>
                <a:ext uri="{FF2B5EF4-FFF2-40B4-BE49-F238E27FC236}">
                  <a16:creationId xmlns:a16="http://schemas.microsoft.com/office/drawing/2014/main" id="{924F4EAC-48F8-4412-8F83-34CB5083F0F7}"/>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3" name="TextBox 172">
              <a:extLst>
                <a:ext uri="{FF2B5EF4-FFF2-40B4-BE49-F238E27FC236}">
                  <a16:creationId xmlns:a16="http://schemas.microsoft.com/office/drawing/2014/main" id="{9F5B7092-2A42-4882-8780-CA69B2C6A53C}"/>
                </a:ext>
              </a:extLst>
            </p:cNvPr>
            <p:cNvSpPr txBox="1"/>
            <p:nvPr/>
          </p:nvSpPr>
          <p:spPr>
            <a:xfrm>
              <a:off x="2987698" y="3705765"/>
              <a:ext cx="740664" cy="369332"/>
            </a:xfrm>
            <a:prstGeom prst="rect">
              <a:avLst/>
            </a:prstGeom>
            <a:noFill/>
          </p:spPr>
          <p:txBody>
            <a:bodyPr wrap="square" rtlCol="0">
              <a:spAutoFit/>
            </a:bodyPr>
            <a:lstStyle/>
            <a:p>
              <a:r>
                <a:rPr lang="en-US" dirty="0"/>
                <a:t>career</a:t>
              </a:r>
            </a:p>
          </p:txBody>
        </p:sp>
      </p:grpSp>
      <p:grpSp>
        <p:nvGrpSpPr>
          <p:cNvPr id="174" name="Group 173">
            <a:extLst>
              <a:ext uri="{FF2B5EF4-FFF2-40B4-BE49-F238E27FC236}">
                <a16:creationId xmlns:a16="http://schemas.microsoft.com/office/drawing/2014/main" id="{694AFEA3-A740-41F9-83A1-E3D1E623CCC0}"/>
              </a:ext>
            </a:extLst>
          </p:cNvPr>
          <p:cNvGrpSpPr/>
          <p:nvPr/>
        </p:nvGrpSpPr>
        <p:grpSpPr>
          <a:xfrm>
            <a:off x="4455002" y="3816061"/>
            <a:ext cx="1069315" cy="369332"/>
            <a:chOff x="2884932" y="3705765"/>
            <a:chExt cx="843430" cy="369332"/>
          </a:xfrm>
        </p:grpSpPr>
        <p:sp>
          <p:nvSpPr>
            <p:cNvPr id="175" name="Oval 174">
              <a:extLst>
                <a:ext uri="{FF2B5EF4-FFF2-40B4-BE49-F238E27FC236}">
                  <a16:creationId xmlns:a16="http://schemas.microsoft.com/office/drawing/2014/main" id="{72616DE8-A2A9-4A7E-86BF-19E288BE3213}"/>
                </a:ext>
              </a:extLst>
            </p:cNvPr>
            <p:cNvSpPr/>
            <p:nvPr/>
          </p:nvSpPr>
          <p:spPr>
            <a:xfrm rot="21431337">
              <a:off x="2884932" y="3981245"/>
              <a:ext cx="100584" cy="91440"/>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6" name="TextBox 175">
              <a:extLst>
                <a:ext uri="{FF2B5EF4-FFF2-40B4-BE49-F238E27FC236}">
                  <a16:creationId xmlns:a16="http://schemas.microsoft.com/office/drawing/2014/main" id="{CA564349-6930-47F9-AAE4-C5A8F4861ED5}"/>
                </a:ext>
              </a:extLst>
            </p:cNvPr>
            <p:cNvSpPr txBox="1"/>
            <p:nvPr/>
          </p:nvSpPr>
          <p:spPr>
            <a:xfrm>
              <a:off x="2987698" y="3705765"/>
              <a:ext cx="740664" cy="369332"/>
            </a:xfrm>
            <a:prstGeom prst="rect">
              <a:avLst/>
            </a:prstGeom>
            <a:noFill/>
          </p:spPr>
          <p:txBody>
            <a:bodyPr wrap="square" rtlCol="0">
              <a:spAutoFit/>
            </a:bodyPr>
            <a:lstStyle/>
            <a:p>
              <a:r>
                <a:rPr lang="en-US" dirty="0"/>
                <a:t>family</a:t>
              </a:r>
            </a:p>
          </p:txBody>
        </p:sp>
      </p:grpSp>
      <p:sp>
        <p:nvSpPr>
          <p:cNvPr id="177" name="TextBox 176">
            <a:extLst>
              <a:ext uri="{FF2B5EF4-FFF2-40B4-BE49-F238E27FC236}">
                <a16:creationId xmlns:a16="http://schemas.microsoft.com/office/drawing/2014/main" id="{82B10834-5E60-4A85-B9AB-85032D4B7DF0}"/>
              </a:ext>
            </a:extLst>
          </p:cNvPr>
          <p:cNvSpPr txBox="1"/>
          <p:nvPr/>
        </p:nvSpPr>
        <p:spPr>
          <a:xfrm>
            <a:off x="10685600" y="2165784"/>
            <a:ext cx="614271" cy="307777"/>
          </a:xfrm>
          <a:prstGeom prst="rect">
            <a:avLst/>
          </a:prstGeom>
          <a:noFill/>
        </p:spPr>
        <p:txBody>
          <a:bodyPr wrap="none" rtlCol="0">
            <a:spAutoFit/>
          </a:bodyPr>
          <a:lstStyle/>
          <a:p>
            <a:r>
              <a:rPr lang="en-US" sz="1400" b="1" dirty="0"/>
              <a:t>MALE</a:t>
            </a:r>
          </a:p>
        </p:txBody>
      </p:sp>
      <p:sp>
        <p:nvSpPr>
          <p:cNvPr id="178" name="TextBox 177">
            <a:extLst>
              <a:ext uri="{FF2B5EF4-FFF2-40B4-BE49-F238E27FC236}">
                <a16:creationId xmlns:a16="http://schemas.microsoft.com/office/drawing/2014/main" id="{FC238036-E081-4955-BA47-0EFE223BFE91}"/>
              </a:ext>
            </a:extLst>
          </p:cNvPr>
          <p:cNvSpPr txBox="1"/>
          <p:nvPr/>
        </p:nvSpPr>
        <p:spPr>
          <a:xfrm>
            <a:off x="2472974" y="1783308"/>
            <a:ext cx="784189" cy="307777"/>
          </a:xfrm>
          <a:prstGeom prst="rect">
            <a:avLst/>
          </a:prstGeom>
          <a:noFill/>
        </p:spPr>
        <p:txBody>
          <a:bodyPr wrap="none" rtlCol="0">
            <a:spAutoFit/>
          </a:bodyPr>
          <a:lstStyle/>
          <a:p>
            <a:r>
              <a:rPr lang="en-US" sz="1400" b="1" dirty="0"/>
              <a:t>FEMALE</a:t>
            </a:r>
          </a:p>
        </p:txBody>
      </p:sp>
    </p:spTree>
    <p:extLst>
      <p:ext uri="{BB962C8B-B14F-4D97-AF65-F5344CB8AC3E}">
        <p14:creationId xmlns:p14="http://schemas.microsoft.com/office/powerpoint/2010/main" val="160527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p:bldP spid="177" grpId="0"/>
      <p:bldP spid="1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Challenges</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
        <p:nvSpPr>
          <p:cNvPr id="8" name="TextBox 7">
            <a:extLst>
              <a:ext uri="{FF2B5EF4-FFF2-40B4-BE49-F238E27FC236}">
                <a16:creationId xmlns:a16="http://schemas.microsoft.com/office/drawing/2014/main" id="{7CE2ADF6-BFEB-4EBD-9EDE-C7106721D71A}"/>
              </a:ext>
            </a:extLst>
          </p:cNvPr>
          <p:cNvSpPr txBox="1"/>
          <p:nvPr/>
        </p:nvSpPr>
        <p:spPr>
          <a:xfrm>
            <a:off x="834470" y="977183"/>
            <a:ext cx="10711765" cy="4524315"/>
          </a:xfrm>
          <a:prstGeom prst="rect">
            <a:avLst/>
          </a:prstGeom>
          <a:noFill/>
        </p:spPr>
        <p:txBody>
          <a:bodyPr wrap="square" rtlCol="0">
            <a:spAutoFit/>
          </a:bodyPr>
          <a:lstStyle/>
          <a:p>
            <a:pPr marL="342900" indent="-342900">
              <a:buFont typeface="Wingdings" panose="05000000000000000000" pitchFamily="2" charset="2"/>
              <a:buChar char="§"/>
            </a:pPr>
            <a:r>
              <a:rPr lang="en-US" sz="2400" b="1" dirty="0"/>
              <a:t>Millions of Unique tokens</a:t>
            </a:r>
          </a:p>
          <a:p>
            <a:pPr marL="800100" lvl="1" indent="-342900">
              <a:buFont typeface="Wingdings" panose="05000000000000000000" pitchFamily="2" charset="2"/>
              <a:buChar char="§"/>
            </a:pPr>
            <a:r>
              <a:rPr lang="en-US" dirty="0"/>
              <a:t>Popular word embeddings like word2vec, glove, etc. can have millions of unique words.</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Rendering all these points on the front end will be very resource intensive. Browsers on most systems mightn’t be able to support these many points and become unresponsive or even crash.</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Even if all these points are rendered, it will be overwhelming for the end user to perceive so much information.</a:t>
            </a:r>
          </a:p>
          <a:p>
            <a:pPr marL="342900" indent="-342900">
              <a:buFont typeface="Wingdings" panose="05000000000000000000" pitchFamily="2" charset="2"/>
              <a:buChar char="§"/>
            </a:pPr>
            <a:endParaRPr lang="en-US" sz="2400" b="1" dirty="0"/>
          </a:p>
          <a:p>
            <a:pPr marL="342900" indent="-342900">
              <a:buFont typeface="Wingdings" panose="05000000000000000000" pitchFamily="2" charset="2"/>
              <a:buChar char="§"/>
            </a:pPr>
            <a:r>
              <a:rPr lang="en-US" sz="2400" b="1" dirty="0"/>
              <a:t>High Dimensional data</a:t>
            </a:r>
          </a:p>
          <a:p>
            <a:pPr marL="800100" lvl="1" indent="-342900">
              <a:buFont typeface="Wingdings" panose="05000000000000000000" pitchFamily="2" charset="2"/>
              <a:buChar char="§"/>
            </a:pPr>
            <a:r>
              <a:rPr lang="en-US" dirty="0"/>
              <a:t>Intersectional bias deals with multiple biases simultaneously. Each of the bias categories say gender, etc. adds a new dimension to the data. </a:t>
            </a:r>
          </a:p>
          <a:p>
            <a:pPr marL="800100" lvl="1" indent="-342900">
              <a:buFont typeface="Wingdings" panose="05000000000000000000" pitchFamily="2" charset="2"/>
              <a:buChar char="§"/>
            </a:pPr>
            <a:endParaRPr lang="en-US" dirty="0"/>
          </a:p>
          <a:p>
            <a:pPr marL="800100" lvl="1" indent="-342900">
              <a:buFont typeface="Wingdings" panose="05000000000000000000" pitchFamily="2" charset="2"/>
              <a:buChar char="§"/>
            </a:pPr>
            <a:r>
              <a:rPr lang="en-US" dirty="0"/>
              <a:t>Typical visualization techniques like scatterplot can deal with 2 or 3 dimensions. In our case, we might need to deal with more than 3 biases simultaneously. Visualizing such data accurately poses a challenge.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Rectangle 5">
            <a:extLst>
              <a:ext uri="{FF2B5EF4-FFF2-40B4-BE49-F238E27FC236}">
                <a16:creationId xmlns:a16="http://schemas.microsoft.com/office/drawing/2014/main" id="{76BFEC45-F6AE-49C0-936C-DEE92D576AD4}"/>
              </a:ext>
            </a:extLst>
          </p:cNvPr>
          <p:cNvSpPr/>
          <p:nvPr/>
        </p:nvSpPr>
        <p:spPr>
          <a:xfrm>
            <a:off x="0" y="5676901"/>
            <a:ext cx="12192000" cy="52426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Advanced visualization techniques and interactions can be useful</a:t>
            </a:r>
          </a:p>
        </p:txBody>
      </p:sp>
    </p:spTree>
    <p:extLst>
      <p:ext uri="{BB962C8B-B14F-4D97-AF65-F5344CB8AC3E}">
        <p14:creationId xmlns:p14="http://schemas.microsoft.com/office/powerpoint/2010/main" val="381372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Design Rationale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TextBox 5">
            <a:extLst>
              <a:ext uri="{FF2B5EF4-FFF2-40B4-BE49-F238E27FC236}">
                <a16:creationId xmlns:a16="http://schemas.microsoft.com/office/drawing/2014/main" id="{C2E9410F-7BE9-45D4-8731-9A7405E83E5F}"/>
              </a:ext>
            </a:extLst>
          </p:cNvPr>
          <p:cNvSpPr txBox="1"/>
          <p:nvPr/>
        </p:nvSpPr>
        <p:spPr>
          <a:xfrm>
            <a:off x="2485042" y="1217407"/>
            <a:ext cx="7519115" cy="5262979"/>
          </a:xfrm>
          <a:prstGeom prst="rect">
            <a:avLst/>
          </a:prstGeom>
          <a:noFill/>
        </p:spPr>
        <p:txBody>
          <a:bodyPr wrap="square" rtlCol="0">
            <a:spAutoFit/>
          </a:bodyPr>
          <a:lstStyle/>
          <a:p>
            <a:r>
              <a:rPr lang="en-US" sz="2400" dirty="0"/>
              <a:t>Given a pretrained word embedding, our tool should :-</a:t>
            </a:r>
          </a:p>
          <a:p>
            <a:endParaRPr lang="en-US" sz="2400" dirty="0"/>
          </a:p>
          <a:p>
            <a:pPr marL="342900" indent="-342900">
              <a:buFont typeface="Wingdings" panose="05000000000000000000" pitchFamily="2" charset="2"/>
              <a:buChar char="§"/>
            </a:pPr>
            <a:r>
              <a:rPr lang="en-US" sz="2400" dirty="0"/>
              <a:t>Support different bias quantification algorithm</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Visualize multiple bias without any approximations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Support different languages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Support User defined bias types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Support filtering based on different bias types</a:t>
            </a:r>
          </a:p>
          <a:p>
            <a:pPr marL="342900" indent="-342900">
              <a:buFont typeface="Wingdings" panose="05000000000000000000" pitchFamily="2" charset="2"/>
              <a:buChar char="§"/>
            </a:pPr>
            <a:endParaRPr lang="en-US" sz="2400" dirty="0"/>
          </a:p>
          <a:p>
            <a:pPr marL="342900" indent="-342900">
              <a:buFont typeface="Wingdings" panose="05000000000000000000" pitchFamily="2" charset="2"/>
              <a:buChar char="§"/>
            </a:pPr>
            <a:r>
              <a:rPr lang="en-US" sz="2400" dirty="0"/>
              <a:t>Help explore relationships between biases</a:t>
            </a:r>
          </a:p>
          <a:p>
            <a:endParaRPr lang="en-US" sz="2400" dirty="0"/>
          </a:p>
        </p:txBody>
      </p:sp>
    </p:spTree>
    <p:extLst>
      <p:ext uri="{BB962C8B-B14F-4D97-AF65-F5344CB8AC3E}">
        <p14:creationId xmlns:p14="http://schemas.microsoft.com/office/powerpoint/2010/main" val="4181358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329984" y="-51036"/>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Interface Design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pic>
        <p:nvPicPr>
          <p:cNvPr id="7" name="Picture 6" descr="A close up of a map&#10;&#10;Description automatically generated">
            <a:extLst>
              <a:ext uri="{FF2B5EF4-FFF2-40B4-BE49-F238E27FC236}">
                <a16:creationId xmlns:a16="http://schemas.microsoft.com/office/drawing/2014/main" id="{631A28C9-2F57-4CBF-A139-2CC7CB795B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719" y="835580"/>
            <a:ext cx="11654725" cy="6022420"/>
          </a:xfrm>
          <a:prstGeom prst="rect">
            <a:avLst/>
          </a:prstGeom>
        </p:spPr>
      </p:pic>
    </p:spTree>
    <p:extLst>
      <p:ext uri="{BB962C8B-B14F-4D97-AF65-F5344CB8AC3E}">
        <p14:creationId xmlns:p14="http://schemas.microsoft.com/office/powerpoint/2010/main" val="1580218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CD2134-703D-45AB-8788-7949E9E26341}"/>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Intended Use case</a:t>
            </a:r>
          </a:p>
        </p:txBody>
      </p:sp>
      <p:pic>
        <p:nvPicPr>
          <p:cNvPr id="17" name="Picture 16" descr="A picture containing object&#10;&#10;Description generated with very high confidence">
            <a:extLst>
              <a:ext uri="{FF2B5EF4-FFF2-40B4-BE49-F238E27FC236}">
                <a16:creationId xmlns:a16="http://schemas.microsoft.com/office/drawing/2014/main" id="{659D0B29-B354-4048-AD4D-DAB24FE8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075CFF6-41ED-41DA-B6C8-5D53EF342CA1}"/>
                  </a:ext>
                </a:extLst>
              </p14:cNvPr>
              <p14:cNvContentPartPr/>
              <p14:nvPr/>
            </p14:nvContentPartPr>
            <p14:xfrm>
              <a:off x="3962211" y="6084857"/>
              <a:ext cx="360" cy="360"/>
            </p14:xfrm>
          </p:contentPart>
        </mc:Choice>
        <mc:Fallback xmlns="">
          <p:pic>
            <p:nvPicPr>
              <p:cNvPr id="2" name="Ink 1">
                <a:extLst>
                  <a:ext uri="{FF2B5EF4-FFF2-40B4-BE49-F238E27FC236}">
                    <a16:creationId xmlns:a16="http://schemas.microsoft.com/office/drawing/2014/main" id="{2075CFF6-41ED-41DA-B6C8-5D53EF342CA1}"/>
                  </a:ext>
                </a:extLst>
              </p:cNvPr>
              <p:cNvPicPr/>
              <p:nvPr/>
            </p:nvPicPr>
            <p:blipFill>
              <a:blip r:embed="rId5"/>
              <a:stretch>
                <a:fillRect/>
              </a:stretch>
            </p:blipFill>
            <p:spPr>
              <a:xfrm>
                <a:off x="3953211" y="6075857"/>
                <a:ext cx="18000" cy="18000"/>
              </a:xfrm>
              <a:prstGeom prst="rect">
                <a:avLst/>
              </a:prstGeom>
            </p:spPr>
          </p:pic>
        </mc:Fallback>
      </mc:AlternateContent>
      <p:sp>
        <p:nvSpPr>
          <p:cNvPr id="6" name="TextBox 5">
            <a:extLst>
              <a:ext uri="{FF2B5EF4-FFF2-40B4-BE49-F238E27FC236}">
                <a16:creationId xmlns:a16="http://schemas.microsoft.com/office/drawing/2014/main" id="{636829D4-27F9-4163-8DE1-0FED20DC7997}"/>
              </a:ext>
            </a:extLst>
          </p:cNvPr>
          <p:cNvSpPr txBox="1"/>
          <p:nvPr/>
        </p:nvSpPr>
        <p:spPr>
          <a:xfrm>
            <a:off x="1106635" y="1156966"/>
            <a:ext cx="10505734" cy="5355312"/>
          </a:xfrm>
          <a:prstGeom prst="rect">
            <a:avLst/>
          </a:prstGeom>
          <a:noFill/>
        </p:spPr>
        <p:txBody>
          <a:bodyPr wrap="square" rtlCol="0">
            <a:spAutoFit/>
          </a:bodyPr>
          <a:lstStyle/>
          <a:p>
            <a:pPr marL="285750" indent="-285750">
              <a:buFont typeface="Wingdings" panose="05000000000000000000" pitchFamily="2" charset="2"/>
              <a:buChar char="§"/>
            </a:pPr>
            <a:r>
              <a:rPr lang="en-US" b="1" dirty="0"/>
              <a:t>Auditing Tool</a:t>
            </a:r>
          </a:p>
          <a:p>
            <a:pPr marL="742950" lvl="1" indent="-285750">
              <a:buFont typeface="Wingdings" panose="05000000000000000000" pitchFamily="2" charset="2"/>
              <a:buChar char="§"/>
            </a:pPr>
            <a:r>
              <a:rPr lang="en-US" dirty="0"/>
              <a:t>Our tool can be used by researchers and data scientists to audit a pre-trained word embedding model for different kinds of biases and intersectional biases before deploying it for any downstream application. </a:t>
            </a:r>
          </a:p>
          <a:p>
            <a:pPr marL="742950" lvl="1" indent="-285750">
              <a:buFont typeface="Wingdings" panose="05000000000000000000" pitchFamily="2" charset="2"/>
              <a:buChar char="§"/>
            </a:pPr>
            <a:r>
              <a:rPr lang="en-US" dirty="0"/>
              <a:t>Compared to purely algorithmic means, our tool can provide a quick fix to check different biases.</a:t>
            </a:r>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r>
              <a:rPr lang="en-US" b="1" dirty="0"/>
              <a:t>Educational Tool</a:t>
            </a:r>
          </a:p>
          <a:p>
            <a:pPr marL="742950" lvl="1" indent="-285750">
              <a:buFont typeface="Wingdings" panose="05000000000000000000" pitchFamily="2" charset="2"/>
              <a:buChar char="§"/>
            </a:pPr>
            <a:r>
              <a:rPr lang="en-US" dirty="0"/>
              <a:t>Our tool can be used in classrooms to teach about bias in AI. </a:t>
            </a:r>
          </a:p>
          <a:p>
            <a:pPr marL="742950" lvl="1" indent="-285750">
              <a:buFont typeface="Wingdings" panose="05000000000000000000" pitchFamily="2" charset="2"/>
              <a:buChar char="§"/>
            </a:pPr>
            <a:r>
              <a:rPr lang="en-US" dirty="0"/>
              <a:t>The tool is designed to be intuitive, interactive and user friendly. So, it can be used by non-experts as well  </a:t>
            </a:r>
          </a:p>
          <a:p>
            <a:pPr lvl="1"/>
            <a:endParaRPr lang="en-US" dirty="0"/>
          </a:p>
          <a:p>
            <a:pPr marL="285750" indent="-285750">
              <a:buFont typeface="Wingdings" panose="05000000000000000000" pitchFamily="2" charset="2"/>
              <a:buChar char="§"/>
            </a:pPr>
            <a:r>
              <a:rPr lang="en-US" b="1" dirty="0"/>
              <a:t>Accessibility</a:t>
            </a:r>
          </a:p>
          <a:p>
            <a:pPr marL="742950" lvl="1" indent="-285750">
              <a:buFont typeface="Wingdings" panose="05000000000000000000" pitchFamily="2" charset="2"/>
              <a:buChar char="§"/>
            </a:pPr>
            <a:r>
              <a:rPr lang="en-US" dirty="0"/>
              <a:t>Algorithmic bias is an interdisciplinary problem with relevance to domains like linguists, sociology, digital humanities, etc. Our tool will enhance accessibility for such domain experts who mightn't be all programmers.</a:t>
            </a:r>
          </a:p>
          <a:p>
            <a:pPr marL="742950" lvl="1" indent="-285750">
              <a:buFont typeface="Wingdings" panose="05000000000000000000" pitchFamily="2" charset="2"/>
              <a:buChar char="§"/>
            </a:pPr>
            <a:r>
              <a:rPr lang="en-US" dirty="0"/>
              <a:t> It will act as a catalyst for broader community engagement and research. </a:t>
            </a:r>
          </a:p>
          <a:p>
            <a:endParaRPr lang="en-US" b="1" dirty="0"/>
          </a:p>
          <a:p>
            <a:endParaRPr lang="en-US" b="1" dirty="0"/>
          </a:p>
          <a:p>
            <a:endParaRPr lang="en-US" b="1" dirty="0"/>
          </a:p>
        </p:txBody>
      </p:sp>
    </p:spTree>
    <p:extLst>
      <p:ext uri="{BB962C8B-B14F-4D97-AF65-F5344CB8AC3E}">
        <p14:creationId xmlns:p14="http://schemas.microsoft.com/office/powerpoint/2010/main" val="221223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78AF40-B7A1-4872-BA9D-64F4D0967E0E}"/>
              </a:ext>
            </a:extLst>
          </p:cNvPr>
          <p:cNvSpPr txBox="1">
            <a:spLocks/>
          </p:cNvSpPr>
          <p:nvPr/>
        </p:nvSpPr>
        <p:spPr>
          <a:xfrm>
            <a:off x="647698" y="142694"/>
            <a:ext cx="10772775" cy="9612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2060"/>
                </a:solidFill>
                <a:latin typeface="+mn-lt"/>
              </a:rPr>
              <a:t>References</a:t>
            </a:r>
          </a:p>
        </p:txBody>
      </p:sp>
      <p:sp>
        <p:nvSpPr>
          <p:cNvPr id="2" name="TextBox 1">
            <a:extLst>
              <a:ext uri="{FF2B5EF4-FFF2-40B4-BE49-F238E27FC236}">
                <a16:creationId xmlns:a16="http://schemas.microsoft.com/office/drawing/2014/main" id="{201DBEF4-315A-461C-8B14-987DB60F54E9}"/>
              </a:ext>
            </a:extLst>
          </p:cNvPr>
          <p:cNvSpPr txBox="1"/>
          <p:nvPr/>
        </p:nvSpPr>
        <p:spPr>
          <a:xfrm>
            <a:off x="647698" y="1250174"/>
            <a:ext cx="11188702"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hlinkClick r:id="rId2"/>
              </a:rPr>
              <a:t>Biased algorithms are everywhere &amp; no one seems to care</a:t>
            </a:r>
          </a:p>
          <a:p>
            <a:pPr marL="285750" indent="-285750">
              <a:buFont typeface="Wingdings" panose="05000000000000000000" pitchFamily="2" charset="2"/>
              <a:buChar char="§"/>
            </a:pPr>
            <a:endParaRPr lang="en-US" dirty="0">
              <a:hlinkClick r:id="rId2"/>
            </a:endParaRPr>
          </a:p>
          <a:p>
            <a:pPr marL="285750" indent="-285750">
              <a:buFont typeface="Wingdings" panose="05000000000000000000" pitchFamily="2" charset="2"/>
              <a:buChar char="§"/>
            </a:pPr>
            <a:r>
              <a:rPr lang="en-US" dirty="0">
                <a:hlinkClick r:id="rId3"/>
              </a:rPr>
              <a:t>AI programs exhibit racial and gender biases, research reveals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4"/>
              </a:rPr>
              <a:t>When Algorithms Discriminate</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5"/>
              </a:rPr>
              <a:t>AI is hurting people of color and the poor. Experts want to fix that</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6"/>
              </a:rPr>
              <a:t>How to Fix Silicon Valley’s Sexist Algorithms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7"/>
              </a:rPr>
              <a:t>Houston teachers sue over controversial teacher evaluation method</a:t>
            </a:r>
            <a:endParaRPr lang="en-US" dirty="0"/>
          </a:p>
          <a:p>
            <a:endParaRPr lang="en-US" dirty="0"/>
          </a:p>
        </p:txBody>
      </p:sp>
      <p:pic>
        <p:nvPicPr>
          <p:cNvPr id="5" name="Picture 4" descr="A picture containing object&#10;&#10;Description generated with very high confidence">
            <a:extLst>
              <a:ext uri="{FF2B5EF4-FFF2-40B4-BE49-F238E27FC236}">
                <a16:creationId xmlns:a16="http://schemas.microsoft.com/office/drawing/2014/main" id="{013FF9DE-49CE-4D2B-944D-675FCD51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5376" y="6328400"/>
            <a:ext cx="2223771" cy="428280"/>
          </a:xfrm>
          <a:prstGeom prst="rect">
            <a:avLst/>
          </a:prstGeom>
        </p:spPr>
      </p:pic>
    </p:spTree>
    <p:extLst>
      <p:ext uri="{BB962C8B-B14F-4D97-AF65-F5344CB8AC3E}">
        <p14:creationId xmlns:p14="http://schemas.microsoft.com/office/powerpoint/2010/main" val="2370519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37577</TotalTime>
  <Words>2942</Words>
  <Application>Microsoft Office PowerPoint</Application>
  <PresentationFormat>Widescreen</PresentationFormat>
  <Paragraphs>506</Paragraphs>
  <Slides>31</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WordBias An Interactive Visual tool for exploring Intersectional Social biases encoded in Word 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Fairness &amp; Transparency in Algorithmic Decision Making</dc:title>
  <dc:creator>bhavya ghai</dc:creator>
  <cp:lastModifiedBy>bhavya ghai</cp:lastModifiedBy>
  <cp:revision>644</cp:revision>
  <dcterms:created xsi:type="dcterms:W3CDTF">2018-08-07T14:06:47Z</dcterms:created>
  <dcterms:modified xsi:type="dcterms:W3CDTF">2020-07-01T18:06:26Z</dcterms:modified>
</cp:coreProperties>
</file>